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88" r:id="rId9"/>
    <p:sldId id="280" r:id="rId10"/>
    <p:sldId id="261" r:id="rId11"/>
    <p:sldId id="263" r:id="rId12"/>
    <p:sldId id="267" r:id="rId13"/>
    <p:sldId id="269" r:id="rId14"/>
    <p:sldId id="262" r:id="rId15"/>
    <p:sldId id="270" r:id="rId16"/>
    <p:sldId id="271" r:id="rId17"/>
    <p:sldId id="276" r:id="rId18"/>
    <p:sldId id="286" r:id="rId19"/>
    <p:sldId id="287" r:id="rId20"/>
    <p:sldId id="289" r:id="rId21"/>
    <p:sldId id="285" r:id="rId22"/>
    <p:sldId id="290" r:id="rId23"/>
    <p:sldId id="292" r:id="rId24"/>
    <p:sldId id="278" r:id="rId25"/>
    <p:sldId id="281" r:id="rId26"/>
    <p:sldId id="279" r:id="rId27"/>
    <p:sldId id="284" r:id="rId28"/>
    <p:sldId id="291" r:id="rId29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56" autoAdjust="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A9780B-7754-44B1-BBDB-7D86C6CD58D6}" type="datetimeFigureOut">
              <a:rPr lang="be-BY" smtClean="0"/>
              <a:pPr/>
              <a:t>06.12.2022</a:t>
            </a:fld>
            <a:endParaRPr lang="be-BY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e-BY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B33A13-EDAE-408D-95AB-94C245429264}" type="slidenum">
              <a:rPr lang="be-BY" smtClean="0"/>
              <a:pPr/>
              <a:t>‹#›</a:t>
            </a:fld>
            <a:endParaRPr lang="be-BY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1294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Профилактика травматизма в зимнее время</a:t>
            </a:r>
            <a:endParaRPr lang="be-B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Наиболее частые травмы в зимнее время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Переломы</a:t>
            </a:r>
          </a:p>
          <a:p>
            <a:r>
              <a:rPr lang="ru-RU" dirty="0" smtClean="0"/>
              <a:t>Вывихи</a:t>
            </a:r>
          </a:p>
          <a:p>
            <a:r>
              <a:rPr lang="ru-RU" dirty="0" smtClean="0"/>
              <a:t>Ушибы</a:t>
            </a:r>
          </a:p>
          <a:p>
            <a:r>
              <a:rPr lang="ru-RU" dirty="0" smtClean="0"/>
              <a:t>Черепно-мозговые травмы</a:t>
            </a:r>
          </a:p>
          <a:p>
            <a:r>
              <a:rPr lang="ru-RU" dirty="0" smtClean="0"/>
              <a:t>Раны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be-BY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Ушиб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/>
              <a:t>Закрытое повреждение мягких тканей и кровеносных сосудов с образованием кровоподтеков. Возникают при ударе о тупой предмет. </a:t>
            </a:r>
          </a:p>
          <a:p>
            <a:pPr>
              <a:buNone/>
            </a:pPr>
            <a:r>
              <a:rPr lang="ru-RU" sz="2400" dirty="0" smtClean="0"/>
              <a:t>Симптомы: боль умеренная, возникает в момент удара или после него. Функция поврежденной области нарушается незначительно, в виде ограничения движений. Отек нарастает в первые сутки, кровоподтек появляется через несколько часов или несколько дней</a:t>
            </a:r>
          </a:p>
          <a:p>
            <a:pPr>
              <a:buNone/>
            </a:pPr>
            <a:r>
              <a:rPr lang="ru-RU" sz="2400" dirty="0" smtClean="0"/>
              <a:t>Первая помощь: фиксирующая повязка, холод местно, возвышенное положение </a:t>
            </a:r>
            <a:r>
              <a:rPr lang="ru-RU" sz="2400" dirty="0" err="1" smtClean="0"/>
              <a:t>конечности,обезболивание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Ушибы головы, грудной клетки, живота и таза могут сопровождаться скрытыми </a:t>
            </a:r>
            <a:r>
              <a:rPr lang="ru-RU" sz="2400" dirty="0" err="1" smtClean="0"/>
              <a:t>повреждениями,поэтому</a:t>
            </a:r>
            <a:r>
              <a:rPr lang="ru-RU" sz="2400" dirty="0" smtClean="0"/>
              <a:t> необходима консультация врача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be-BY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Вывихи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Резкое </a:t>
            </a:r>
            <a:r>
              <a:rPr lang="ru-RU" dirty="0" smtClean="0"/>
              <a:t>смещение </a:t>
            </a:r>
            <a:r>
              <a:rPr lang="ru-RU" dirty="0" smtClean="0"/>
              <a:t>суставных поверхностей </a:t>
            </a:r>
            <a:r>
              <a:rPr lang="ru-RU" dirty="0" smtClean="0"/>
              <a:t>костей, входящих в состав любого сустава, возникающее при разрыве суставной сумки или при неловком движении</a:t>
            </a:r>
          </a:p>
          <a:p>
            <a:pPr>
              <a:buNone/>
            </a:pPr>
            <a:r>
              <a:rPr lang="ru-RU" dirty="0" smtClean="0"/>
              <a:t>Симптомы: резкая боль в момент травмы и после нее. Функция конечности нарушена, положение вынужденное, положительный симптом пружинящего сопротивления- при попытке вывести конечность в нормальное положение, она вновь занимает вынужденное, сустав деформирован, конечность укорочена или наоборот удлинена</a:t>
            </a:r>
          </a:p>
          <a:p>
            <a:pPr>
              <a:buNone/>
            </a:pPr>
            <a:r>
              <a:rPr lang="ru-RU" dirty="0" smtClean="0"/>
              <a:t>Первая помощь: обезболивание, иммобилизация подручными средствами или стандартной транспортной шиной в положении которое занимает поврежденный сустав, холод местно. Транспортировка при повреждении позвоночника, нижней конечности лежа</a:t>
            </a:r>
            <a:endParaRPr lang="be-B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Переломы костей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Полное или частичное нарушение </a:t>
            </a:r>
            <a:r>
              <a:rPr lang="ru-RU" dirty="0" smtClean="0"/>
              <a:t>их </a:t>
            </a:r>
            <a:r>
              <a:rPr lang="ru-RU" dirty="0" err="1" smtClean="0"/>
              <a:t>целосности</a:t>
            </a:r>
            <a:r>
              <a:rPr lang="ru-RU" dirty="0" smtClean="0"/>
              <a:t>, сопровождающееся повреждением окружающих мягких тканей и нарушение функции сегмента. </a:t>
            </a:r>
            <a:r>
              <a:rPr lang="ru-RU" dirty="0" smtClean="0"/>
              <a:t>Различают </a:t>
            </a:r>
            <a:r>
              <a:rPr lang="ru-RU" dirty="0" smtClean="0"/>
              <a:t>закрытые- без </a:t>
            </a:r>
            <a:r>
              <a:rPr lang="ru-RU" dirty="0" smtClean="0"/>
              <a:t>нарушения целостности кожных покровов и открытые –с разрывом мягких тканей.</a:t>
            </a:r>
          </a:p>
          <a:p>
            <a:pPr>
              <a:buNone/>
            </a:pPr>
            <a:r>
              <a:rPr lang="ru-RU" dirty="0" smtClean="0"/>
              <a:t>Симптомы: выраженная боль, отек, нарушение функции и изменение оси конечности, при пальпации крепитация. При открытый переломах –рана, в которой видны отломки костей, с незначительным  или выраженным кровотечением</a:t>
            </a:r>
          </a:p>
          <a:p>
            <a:pPr>
              <a:buNone/>
            </a:pPr>
            <a:r>
              <a:rPr lang="ru-RU" dirty="0" smtClean="0"/>
              <a:t>Первая помощь: </a:t>
            </a:r>
            <a:r>
              <a:rPr lang="ru-RU" dirty="0" smtClean="0"/>
              <a:t>иммобилизация, </a:t>
            </a:r>
            <a:r>
              <a:rPr lang="ru-RU" dirty="0" smtClean="0"/>
              <a:t>холод местно, обезболивание. При открытых переломах- наложение асептической повязки с фиксацией шиной</a:t>
            </a:r>
            <a:endParaRPr lang="be-B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Наиболее частые переломы в зимнее время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Перелом лучевой кости в </a:t>
            </a:r>
            <a:r>
              <a:rPr lang="en-US" dirty="0" smtClean="0"/>
              <a:t>“</a:t>
            </a:r>
            <a:r>
              <a:rPr lang="ru-RU" dirty="0" smtClean="0"/>
              <a:t>типичном месте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ru-RU" dirty="0" smtClean="0"/>
              <a:t>Возникает при падении на разогнутую </a:t>
            </a:r>
            <a:r>
              <a:rPr lang="ru-RU" dirty="0" smtClean="0"/>
              <a:t>руку. </a:t>
            </a:r>
          </a:p>
          <a:p>
            <a:pPr>
              <a:buNone/>
            </a:pPr>
            <a:r>
              <a:rPr lang="ru-RU" dirty="0" smtClean="0"/>
              <a:t>Клинически проявляется болью в области лучезапястного сустава, ограничением движений, при переломах со смещением появляется деформация этой области</a:t>
            </a:r>
          </a:p>
          <a:p>
            <a:r>
              <a:rPr lang="ru-RU" dirty="0" smtClean="0"/>
              <a:t>Травма голеностопного сустава : повреждение связочного аппарата, перелом в голеностопном суставе со смещением и подвывихом, перелом костей голени. </a:t>
            </a:r>
          </a:p>
          <a:p>
            <a:pPr>
              <a:buNone/>
            </a:pPr>
            <a:r>
              <a:rPr lang="ru-RU" dirty="0" smtClean="0"/>
              <a:t> Клиническая картина: отек, деформация области голеностопного </a:t>
            </a:r>
            <a:r>
              <a:rPr lang="ru-RU" dirty="0" smtClean="0"/>
              <a:t>сустава, </a:t>
            </a:r>
            <a:r>
              <a:rPr lang="ru-RU" dirty="0" smtClean="0"/>
              <a:t>патологическая </a:t>
            </a:r>
            <a:r>
              <a:rPr lang="ru-RU" dirty="0" smtClean="0"/>
              <a:t>подвижность. </a:t>
            </a:r>
            <a:r>
              <a:rPr lang="ru-RU" dirty="0" smtClean="0"/>
              <a:t>Опорная функция конечности нарушена либо отсутствует</a:t>
            </a:r>
            <a:endParaRPr lang="ru-RU" dirty="0" smtClean="0"/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r>
              <a:rPr lang="ru-RU" dirty="0" smtClean="0"/>
              <a:t>Травма голеностопного сустава : повреждение связочного аппарата, перелом в голеностопном суставе со смещением и подвывихом, перелом костей голени. </a:t>
            </a:r>
          </a:p>
          <a:p>
            <a:pPr>
              <a:buNone/>
            </a:pPr>
            <a:r>
              <a:rPr lang="ru-RU" dirty="0" smtClean="0"/>
              <a:t> Клиническая картина: отек, деформация области голеностопного сустава. Крепитация, патологическая подвижность при переломах голени. Опорная функция конечности нарушена либо отсутствует.</a:t>
            </a:r>
            <a:endParaRPr lang="be-B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ru-RU" dirty="0" smtClean="0"/>
              <a:t>Перелом шейки бедренной </a:t>
            </a:r>
            <a:r>
              <a:rPr lang="ru-RU" dirty="0" smtClean="0"/>
              <a:t>кости возникает у людей пожилого возраста при падении. Клинически это полное отсутствие функции, невозможность поднять ногу и удержать ее самостоятельно, боль в области тазобедренного сустава</a:t>
            </a:r>
            <a:endParaRPr lang="ru-RU" dirty="0" smtClean="0"/>
          </a:p>
          <a:p>
            <a:r>
              <a:rPr lang="ru-RU" dirty="0" smtClean="0"/>
              <a:t>Травма </a:t>
            </a:r>
            <a:r>
              <a:rPr lang="ru-RU" dirty="0" smtClean="0"/>
              <a:t>головы возникаю при ударе головой. Клинически проявляется как головная боль, головокружение, тошнота, </a:t>
            </a:r>
            <a:r>
              <a:rPr lang="ru-RU" dirty="0" err="1" smtClean="0"/>
              <a:t>рвота,потеря</a:t>
            </a:r>
            <a:r>
              <a:rPr lang="ru-RU" dirty="0" smtClean="0"/>
              <a:t> сознания</a:t>
            </a:r>
          </a:p>
          <a:p>
            <a:r>
              <a:rPr lang="ru-RU" dirty="0" smtClean="0"/>
              <a:t>Во всех случаях необходимо обращаться за помощью в медицинское учреждение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Отморожения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Представляют собой повреждение части тела под воздействием низких температур</a:t>
            </a:r>
          </a:p>
          <a:p>
            <a:r>
              <a:rPr lang="ru-RU" dirty="0" smtClean="0"/>
              <a:t>Под влиянием холода происходят сосудистые изменения в виде спазма мелких кровеносных сосудов</a:t>
            </a:r>
            <a:endParaRPr lang="ru-RU" dirty="0" smtClean="0"/>
          </a:p>
          <a:p>
            <a:r>
              <a:rPr lang="ru-RU" dirty="0" smtClean="0"/>
              <a:t>Повреждение </a:t>
            </a:r>
            <a:r>
              <a:rPr lang="ru-RU" dirty="0" smtClean="0"/>
              <a:t>тканей под действием холода может наступить не только при низких температурах воздуха, но и при температуре выше 0 градусов, при сырой погоде, влажной одежде, тесной обуви</a:t>
            </a:r>
          </a:p>
          <a:p>
            <a:r>
              <a:rPr lang="ru-RU" dirty="0" smtClean="0"/>
              <a:t>Чаще всего обморожению подвергаются  пальцы рук и ног, щеки, нос, уши</a:t>
            </a:r>
          </a:p>
          <a:p>
            <a:r>
              <a:rPr lang="ru-RU" dirty="0" smtClean="0"/>
              <a:t>Наступают не заметно, без </a:t>
            </a:r>
            <a:r>
              <a:rPr lang="ru-RU" dirty="0" smtClean="0"/>
              <a:t>боли</a:t>
            </a:r>
          </a:p>
          <a:p>
            <a:r>
              <a:rPr lang="ru-RU" dirty="0" smtClean="0"/>
              <a:t>Коварство заключается в том, то при дальнейшем пребывании на холоде, человек перестает испытывать болезненные ощущения. Кожа становится холодной, плотной на </a:t>
            </a:r>
            <a:r>
              <a:rPr lang="ru-RU" dirty="0" err="1" smtClean="0"/>
              <a:t>ощупь.Наступает</a:t>
            </a:r>
            <a:r>
              <a:rPr lang="ru-RU" dirty="0" smtClean="0"/>
              <a:t> онемение и потеря чувствительности</a:t>
            </a:r>
            <a:endParaRPr lang="ru-RU" dirty="0" smtClean="0"/>
          </a:p>
          <a:p>
            <a:r>
              <a:rPr lang="ru-RU" dirty="0" smtClean="0"/>
              <a:t>Способствует тесная и влажная одежда и обувь, голод, длительное вынужденно положение ,физическое переутомление</a:t>
            </a:r>
            <a:endParaRPr lang="ru-RU" dirty="0" smtClean="0"/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Степени </a:t>
            </a:r>
            <a:r>
              <a:rPr lang="ru-RU" dirty="0" smtClean="0"/>
              <a:t>отморожений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1-я степень –наиболее легкая. После согревания развивается отек, </a:t>
            </a:r>
            <a:r>
              <a:rPr lang="ru-RU" dirty="0" err="1" smtClean="0"/>
              <a:t>боль,покраснение</a:t>
            </a:r>
            <a:r>
              <a:rPr lang="ru-RU" dirty="0" smtClean="0"/>
              <a:t> кожных покровов</a:t>
            </a:r>
          </a:p>
          <a:p>
            <a:r>
              <a:rPr lang="ru-RU" dirty="0" smtClean="0"/>
              <a:t>2-я степень- происходит посинение пораженных участков, их отек, на коже появляются пузыри, заполненные прозрачной жидкостью</a:t>
            </a:r>
          </a:p>
          <a:p>
            <a:r>
              <a:rPr lang="ru-RU" dirty="0" smtClean="0"/>
              <a:t>3-я степень- образуются </a:t>
            </a:r>
            <a:r>
              <a:rPr lang="ru-RU" dirty="0" smtClean="0"/>
              <a:t>пузыри ,заполненные геморрагической жидкостью, через несколько суток на их месте участки омертвения</a:t>
            </a:r>
          </a:p>
          <a:p>
            <a:r>
              <a:rPr lang="ru-RU" dirty="0" smtClean="0"/>
              <a:t>4-я степень-поражение кожи, мягких тканей, костных структур</a:t>
            </a:r>
            <a:endParaRPr lang="be-B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Первая помощь при    обморожении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Прекратить воздействие холода, доставить в теплое место</a:t>
            </a:r>
          </a:p>
          <a:p>
            <a:r>
              <a:rPr lang="ru-RU" dirty="0" smtClean="0"/>
              <a:t>Промерзшую </a:t>
            </a:r>
            <a:r>
              <a:rPr lang="ru-RU" dirty="0" smtClean="0"/>
              <a:t>или промокшую одежду нужно снять, на обмороженные участки  наложить ватно-марлевые </a:t>
            </a:r>
            <a:r>
              <a:rPr lang="ru-RU" dirty="0" smtClean="0"/>
              <a:t>повязки, укутать сухой и теплой одеждой</a:t>
            </a:r>
            <a:endParaRPr lang="ru-RU" dirty="0" smtClean="0"/>
          </a:p>
          <a:p>
            <a:r>
              <a:rPr lang="ru-RU" dirty="0" smtClean="0"/>
              <a:t>Поврежденную конечность </a:t>
            </a:r>
            <a:r>
              <a:rPr lang="ru-RU" dirty="0" smtClean="0"/>
              <a:t>необходимо </a:t>
            </a:r>
            <a:r>
              <a:rPr lang="ru-RU" dirty="0" err="1" smtClean="0"/>
              <a:t>иммобилизировать</a:t>
            </a:r>
            <a:endParaRPr lang="ru-RU" dirty="0" smtClean="0"/>
          </a:p>
          <a:p>
            <a:r>
              <a:rPr lang="ru-RU" dirty="0" smtClean="0"/>
              <a:t>Теплое питье, </a:t>
            </a:r>
            <a:r>
              <a:rPr lang="ru-RU" dirty="0" err="1" smtClean="0"/>
              <a:t>спазмолитики</a:t>
            </a:r>
            <a:endParaRPr lang="ru-RU" dirty="0" smtClean="0"/>
          </a:p>
          <a:p>
            <a:r>
              <a:rPr lang="ru-RU" dirty="0" smtClean="0"/>
              <a:t>Обратиться за помощью </a:t>
            </a:r>
            <a:r>
              <a:rPr lang="ru-RU" dirty="0" smtClean="0"/>
              <a:t>в медицинское учреждение</a:t>
            </a:r>
            <a:endParaRPr lang="be-B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ru-RU" dirty="0" smtClean="0"/>
              <a:t>Зима </a:t>
            </a:r>
            <a:r>
              <a:rPr lang="ru-RU" dirty="0" smtClean="0"/>
              <a:t>–это не только веселье, радость, белый снег, но время </a:t>
            </a:r>
            <a:r>
              <a:rPr lang="ru-RU" dirty="0" smtClean="0"/>
              <a:t>повышенного травматизма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Переменчивая погода: снегопад, </a:t>
            </a:r>
            <a:r>
              <a:rPr lang="ru-RU" dirty="0" err="1" smtClean="0"/>
              <a:t>оттепель,метель,гололед</a:t>
            </a:r>
            <a:r>
              <a:rPr lang="ru-RU" dirty="0" smtClean="0"/>
              <a:t> способствуют увеличению количества травм</a:t>
            </a:r>
            <a:r>
              <a:rPr lang="ru-RU" dirty="0" smtClean="0"/>
              <a:t> </a:t>
            </a:r>
          </a:p>
          <a:p>
            <a:r>
              <a:rPr lang="ru-RU" dirty="0" smtClean="0"/>
              <a:t>Частота </a:t>
            </a:r>
            <a:r>
              <a:rPr lang="ru-RU" dirty="0" smtClean="0"/>
              <a:t>обращений за медицинской помощью  увеличивается в 2-3 раза</a:t>
            </a:r>
          </a:p>
          <a:p>
            <a:endParaRPr lang="be-B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Нельзя при отморожениях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Нельзя пытаться быстро согреть больного</a:t>
            </a:r>
          </a:p>
          <a:p>
            <a:r>
              <a:rPr lang="ru-RU" dirty="0" smtClean="0"/>
              <a:t>Применять жирные крема</a:t>
            </a:r>
          </a:p>
          <a:p>
            <a:r>
              <a:rPr lang="ru-RU" dirty="0" smtClean="0"/>
              <a:t>Использовать горячую воду</a:t>
            </a:r>
          </a:p>
          <a:p>
            <a:r>
              <a:rPr lang="ru-RU" dirty="0" smtClean="0"/>
              <a:t>Согреваться алкоголем</a:t>
            </a:r>
          </a:p>
          <a:p>
            <a:r>
              <a:rPr lang="ru-RU" dirty="0" smtClean="0"/>
              <a:t>Растирание снегом не </a:t>
            </a:r>
            <a:r>
              <a:rPr lang="ru-RU" dirty="0" err="1" smtClean="0"/>
              <a:t>допустимо-кристаллы</a:t>
            </a:r>
            <a:r>
              <a:rPr lang="ru-RU" dirty="0" smtClean="0"/>
              <a:t> снега легко травмируют поврежденную кожу, увлажняют ее и температура </a:t>
            </a:r>
            <a:r>
              <a:rPr lang="ru-RU" dirty="0" err="1" smtClean="0"/>
              <a:t>порвженного</a:t>
            </a:r>
            <a:r>
              <a:rPr lang="ru-RU" dirty="0" smtClean="0"/>
              <a:t> участка еще больше снижается</a:t>
            </a:r>
            <a:endParaRPr lang="be-B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 </a:t>
            </a:r>
            <a:r>
              <a:rPr lang="ru-RU" dirty="0" smtClean="0"/>
              <a:t>отморожений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Несколько </a:t>
            </a:r>
            <a:r>
              <a:rPr lang="ru-RU" dirty="0" smtClean="0"/>
              <a:t>слоев </a:t>
            </a:r>
            <a:r>
              <a:rPr lang="ru-RU" dirty="0" err="1" smtClean="0"/>
              <a:t>хорошопродуваемой</a:t>
            </a:r>
            <a:r>
              <a:rPr lang="ru-RU" dirty="0" smtClean="0"/>
              <a:t> </a:t>
            </a:r>
            <a:r>
              <a:rPr lang="ru-RU" dirty="0" smtClean="0"/>
              <a:t>одежды, обувь свободная и сухая</a:t>
            </a:r>
          </a:p>
          <a:p>
            <a:r>
              <a:rPr lang="ru-RU" dirty="0" smtClean="0"/>
              <a:t>Запасные носки, варежки</a:t>
            </a:r>
          </a:p>
          <a:p>
            <a:r>
              <a:rPr lang="ru-RU" dirty="0" smtClean="0"/>
              <a:t>Не рекомендуются металлические украшения</a:t>
            </a:r>
          </a:p>
          <a:p>
            <a:r>
              <a:rPr lang="ru-RU" dirty="0" smtClean="0"/>
              <a:t>Необходимо поесть перед выходом, взять с собой термос с горячим чаем</a:t>
            </a:r>
          </a:p>
          <a:p>
            <a:r>
              <a:rPr lang="ru-RU" dirty="0" smtClean="0"/>
              <a:t>Отказ от спиртных напитков</a:t>
            </a:r>
          </a:p>
          <a:p>
            <a:r>
              <a:rPr lang="ru-RU" dirty="0" smtClean="0"/>
              <a:t>Избегать ветреных </a:t>
            </a:r>
            <a:r>
              <a:rPr lang="ru-RU" dirty="0" smtClean="0"/>
              <a:t>мест</a:t>
            </a:r>
          </a:p>
          <a:p>
            <a:r>
              <a:rPr lang="ru-RU" dirty="0" smtClean="0"/>
              <a:t>Активно постоянно двигаться</a:t>
            </a:r>
            <a:endParaRPr lang="ru-RU" dirty="0" smtClean="0"/>
          </a:p>
          <a:p>
            <a:r>
              <a:rPr lang="ru-RU" dirty="0" smtClean="0"/>
              <a:t>Не позволять  </a:t>
            </a:r>
            <a:r>
              <a:rPr lang="ru-RU" dirty="0" smtClean="0"/>
              <a:t>уже согретому </a:t>
            </a:r>
            <a:r>
              <a:rPr lang="ru-RU" dirty="0" smtClean="0"/>
              <a:t>участку кожи вновь замерзнуть</a:t>
            </a:r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Опасность тонкого льда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Не выходить </a:t>
            </a:r>
            <a:r>
              <a:rPr lang="ru-RU" dirty="0" smtClean="0"/>
              <a:t>на </a:t>
            </a:r>
            <a:r>
              <a:rPr lang="ru-RU" dirty="0" smtClean="0"/>
              <a:t>лед, пока его толщина не достигнет 12 см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Не выходить в одиночку </a:t>
            </a:r>
            <a:endParaRPr lang="ru-RU" dirty="0" smtClean="0"/>
          </a:p>
          <a:p>
            <a:r>
              <a:rPr lang="ru-RU" dirty="0" smtClean="0"/>
              <a:t>Переходить  нужно в местах, оборудованных для переправ ,если таковых нет ,то идти </a:t>
            </a:r>
            <a:r>
              <a:rPr lang="ru-RU" dirty="0" smtClean="0"/>
              <a:t>по уже протоптанным тропинкам</a:t>
            </a:r>
          </a:p>
          <a:p>
            <a:r>
              <a:rPr lang="ru-RU" dirty="0" smtClean="0"/>
              <a:t>Следует опасаться мест, где лёд покрыт снегом</a:t>
            </a:r>
          </a:p>
          <a:p>
            <a:r>
              <a:rPr lang="ru-RU" dirty="0" smtClean="0"/>
              <a:t>Нельзя выходить на лед в темное время суток или при плохой </a:t>
            </a:r>
            <a:r>
              <a:rPr lang="ru-RU" dirty="0" smtClean="0"/>
              <a:t>видимости, в метель</a:t>
            </a:r>
            <a:endParaRPr lang="ru-RU" dirty="0" smtClean="0"/>
          </a:p>
          <a:p>
            <a:r>
              <a:rPr lang="ru-RU" dirty="0" smtClean="0"/>
              <a:t>Нельзя использовать первый лед  для катания</a:t>
            </a:r>
          </a:p>
          <a:p>
            <a:r>
              <a:rPr lang="ru-RU" dirty="0" smtClean="0"/>
              <a:t>Не следует испытывать прочность льда ударами ноги, можно провалиться</a:t>
            </a:r>
          </a:p>
          <a:p>
            <a:r>
              <a:rPr lang="ru-RU" dirty="0" smtClean="0"/>
              <a:t>Избегать мест близкие к прорубям, спускам воды от промышленных предприятий</a:t>
            </a:r>
          </a:p>
          <a:p>
            <a:r>
              <a:rPr lang="ru-RU" dirty="0" smtClean="0"/>
              <a:t>Если </a:t>
            </a:r>
            <a:r>
              <a:rPr lang="ru-RU" dirty="0" smtClean="0"/>
              <a:t>лед треснул под ногами- плавно лечь и ползти</a:t>
            </a:r>
          </a:p>
          <a:p>
            <a:endParaRPr lang="be-B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Переохлаждение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Первая помощь: -обеспечить условия по прекращению теплоотдачи: вытащить из воды, поднять из снега, мокрой поверхности, холодного помещения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-согреть пострадавшего : снять мокрую одежду, надеть сухую, закутать в одеяло, дать теплое питье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-приложить теплую грелку к  затылку, груди, на паховую область</a:t>
            </a:r>
          </a:p>
          <a:p>
            <a:pPr>
              <a:buNone/>
            </a:pPr>
            <a:r>
              <a:rPr lang="ru-RU" dirty="0" smtClean="0"/>
              <a:t>Нельзя : проводить интенсивное отогревание -душ, горячая ванна, растирать человека-приток холодной крови с </a:t>
            </a:r>
            <a:r>
              <a:rPr lang="ru-RU" dirty="0" err="1" smtClean="0"/>
              <a:t>перифирии</a:t>
            </a:r>
            <a:r>
              <a:rPr lang="ru-RU" dirty="0" smtClean="0"/>
              <a:t> к внутренним органам, которая продолжит охлаждение, использовать открытый </a:t>
            </a:r>
            <a:r>
              <a:rPr lang="ru-RU" dirty="0" err="1" smtClean="0"/>
              <a:t>огонь,алкоголь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Тюбинги, санки</a:t>
            </a:r>
            <a:br>
              <a:rPr lang="ru-RU" dirty="0" smtClean="0"/>
            </a:br>
            <a:r>
              <a:rPr lang="ru-RU" dirty="0" smtClean="0"/>
              <a:t>        Правила пользования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Представляют  опасность так как 1.Слишком большая скорость спуска 2. Отсутствие тормозов 3.Невозможность управлять средством.</a:t>
            </a:r>
          </a:p>
          <a:p>
            <a:r>
              <a:rPr lang="ru-RU" dirty="0" smtClean="0"/>
              <a:t>Склон  </a:t>
            </a:r>
            <a:r>
              <a:rPr lang="ru-RU" dirty="0" smtClean="0"/>
              <a:t>для спуска должен быть вдалеке от дороги, свободен от палок, камней и </a:t>
            </a:r>
            <a:r>
              <a:rPr lang="ru-RU" dirty="0" smtClean="0"/>
              <a:t>деревьев</a:t>
            </a:r>
          </a:p>
          <a:p>
            <a:r>
              <a:rPr lang="ru-RU" dirty="0" smtClean="0"/>
              <a:t>Выбирать не резкие горки, а пологие</a:t>
            </a:r>
            <a:endParaRPr lang="ru-RU" dirty="0" smtClean="0"/>
          </a:p>
          <a:p>
            <a:r>
              <a:rPr lang="ru-RU" dirty="0" smtClean="0"/>
              <a:t>На одном тюбинге разрешен спуск для одного человека</a:t>
            </a:r>
          </a:p>
          <a:p>
            <a:r>
              <a:rPr lang="ru-RU" dirty="0" smtClean="0"/>
              <a:t>Перед спуском проверить нет ли на пути людей</a:t>
            </a:r>
          </a:p>
          <a:p>
            <a:r>
              <a:rPr lang="ru-RU" dirty="0" smtClean="0"/>
              <a:t>В процессе катания держаться за специальные ремни, расположенные по бокам тюбинга</a:t>
            </a:r>
          </a:p>
          <a:p>
            <a:r>
              <a:rPr lang="ru-RU" dirty="0" smtClean="0"/>
              <a:t>Дети с 6 до 12 лет </a:t>
            </a:r>
            <a:r>
              <a:rPr lang="ru-RU" dirty="0" smtClean="0"/>
              <a:t>катаются в </a:t>
            </a:r>
            <a:r>
              <a:rPr lang="ru-RU" dirty="0" smtClean="0"/>
              <a:t>сопровождении </a:t>
            </a:r>
            <a:r>
              <a:rPr lang="ru-RU" dirty="0" smtClean="0"/>
              <a:t>взрослых</a:t>
            </a:r>
          </a:p>
          <a:p>
            <a:r>
              <a:rPr lang="ru-RU" dirty="0" smtClean="0"/>
              <a:t>Перед катанием проверить состояние </a:t>
            </a:r>
            <a:r>
              <a:rPr lang="ru-RU" dirty="0" err="1" smtClean="0"/>
              <a:t>тюба</a:t>
            </a:r>
            <a:r>
              <a:rPr lang="ru-RU" dirty="0" smtClean="0"/>
              <a:t>. Камера должна быть хорошо накачена, не деформирована</a:t>
            </a:r>
            <a:endParaRPr lang="be-B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 катании на тюбингах и санках  Запрещено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Привязывать </a:t>
            </a:r>
            <a:r>
              <a:rPr lang="ru-RU" dirty="0" err="1" smtClean="0"/>
              <a:t>тюбинги\санки</a:t>
            </a:r>
            <a:r>
              <a:rPr lang="ru-RU" dirty="0" smtClean="0"/>
              <a:t> </a:t>
            </a:r>
            <a:r>
              <a:rPr lang="ru-RU" dirty="0" smtClean="0"/>
              <a:t>к транспортным средствам</a:t>
            </a:r>
          </a:p>
          <a:p>
            <a:r>
              <a:rPr lang="ru-RU" dirty="0" smtClean="0"/>
              <a:t>Катание на одном тюбинге 2-х и более человек</a:t>
            </a:r>
          </a:p>
          <a:p>
            <a:r>
              <a:rPr lang="ru-RU" dirty="0" smtClean="0"/>
              <a:t>Иметь при себе острые </a:t>
            </a:r>
            <a:r>
              <a:rPr lang="ru-RU" dirty="0" smtClean="0"/>
              <a:t>предметы</a:t>
            </a:r>
          </a:p>
          <a:p>
            <a:r>
              <a:rPr lang="ru-RU" dirty="0" smtClean="0"/>
              <a:t>Кататься в состоянии алкогольного  или наркотического </a:t>
            </a:r>
            <a:r>
              <a:rPr lang="ru-RU" dirty="0" smtClean="0"/>
              <a:t>опьянения</a:t>
            </a:r>
          </a:p>
          <a:p>
            <a:r>
              <a:rPr lang="ru-RU" dirty="0" smtClean="0"/>
              <a:t>Кататься стоя, лежа на </a:t>
            </a:r>
            <a:r>
              <a:rPr lang="ru-RU" dirty="0" smtClean="0"/>
              <a:t>животе    </a:t>
            </a:r>
            <a:endParaRPr lang="ru-RU" dirty="0" smtClean="0"/>
          </a:p>
          <a:p>
            <a:r>
              <a:rPr lang="ru-RU" dirty="0" smtClean="0"/>
              <a:t>Отпускать ручки во время движения</a:t>
            </a:r>
            <a:endParaRPr lang="ru-RU" dirty="0" smtClean="0"/>
          </a:p>
          <a:p>
            <a:r>
              <a:rPr lang="ru-RU" dirty="0" smtClean="0"/>
              <a:t>Детям до 6 лет запрещено</a:t>
            </a:r>
          </a:p>
          <a:p>
            <a:r>
              <a:rPr lang="ru-RU" dirty="0" smtClean="0"/>
              <a:t>Тормозить ногами при спуске</a:t>
            </a:r>
          </a:p>
          <a:p>
            <a:r>
              <a:rPr lang="ru-RU" dirty="0" smtClean="0"/>
              <a:t>Ехать с закрытыми глазами, спиной</a:t>
            </a:r>
            <a:endParaRPr lang="ru-RU" dirty="0" smtClean="0"/>
          </a:p>
          <a:p>
            <a:r>
              <a:rPr lang="ru-RU" dirty="0" smtClean="0"/>
              <a:t>Ехать </a:t>
            </a:r>
            <a:r>
              <a:rPr lang="ru-RU" dirty="0" smtClean="0"/>
              <a:t>в сцепленных тюбингах</a:t>
            </a:r>
            <a:endParaRPr lang="ru-RU" dirty="0" smtClean="0"/>
          </a:p>
          <a:p>
            <a:pPr>
              <a:buNone/>
            </a:pPr>
            <a:endParaRPr lang="be-BY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Профилактика детского травматизма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Отморожения </a:t>
            </a:r>
            <a:r>
              <a:rPr lang="ru-RU" dirty="0" smtClean="0"/>
              <a:t>у детей наступают без боли, ребенок может не сказать об этом. Нормальный румянец –нежно-розового цвета, если стал неравномерный с ярко-красными или белыми пятнами- обморожение</a:t>
            </a:r>
          </a:p>
          <a:p>
            <a:r>
              <a:rPr lang="ru-RU" dirty="0" smtClean="0"/>
              <a:t>Необходимо правильно одевать ребенка, использовать непромокаемые варежки, водоотталкивающие материалы в одежде, обувь, не сдавливающая нижние конечности</a:t>
            </a:r>
          </a:p>
          <a:p>
            <a:r>
              <a:rPr lang="ru-RU" dirty="0" smtClean="0"/>
              <a:t>Обувь с ребристой подошвой</a:t>
            </a:r>
          </a:p>
          <a:p>
            <a:r>
              <a:rPr lang="ru-RU" dirty="0" smtClean="0"/>
              <a:t>Игра в снежки- </a:t>
            </a:r>
            <a:r>
              <a:rPr lang="ru-RU" dirty="0" smtClean="0"/>
              <a:t>радость </a:t>
            </a:r>
            <a:r>
              <a:rPr lang="ru-RU" dirty="0" smtClean="0"/>
              <a:t>которая может привести к  травме глаз, головы. Так же в рыхлом снегу могут находится осколки стекла, которыми можно порезать кожу, если лепить снежки голыми руками</a:t>
            </a:r>
          </a:p>
          <a:p>
            <a:r>
              <a:rPr lang="ru-RU" dirty="0" smtClean="0"/>
              <a:t>Еще одна зимняя забава- приклеиться. </a:t>
            </a:r>
            <a:r>
              <a:rPr lang="ru-RU" dirty="0" smtClean="0"/>
              <a:t>Необходимо </a:t>
            </a:r>
            <a:r>
              <a:rPr lang="ru-RU" dirty="0" err="1" smtClean="0"/>
              <a:t>о</a:t>
            </a:r>
            <a:r>
              <a:rPr lang="ru-RU" dirty="0" err="1" smtClean="0"/>
              <a:t>бьяснить</a:t>
            </a:r>
            <a:r>
              <a:rPr lang="ru-RU" dirty="0" smtClean="0"/>
              <a:t> </a:t>
            </a:r>
            <a:r>
              <a:rPr lang="ru-RU" dirty="0" smtClean="0"/>
              <a:t>детям, что нельзя в мороз облизывать или дотрагиваться мокрыми руками </a:t>
            </a:r>
            <a:r>
              <a:rPr lang="ru-RU" dirty="0" smtClean="0"/>
              <a:t>до железных конструкций</a:t>
            </a:r>
            <a:endParaRPr lang="be-BY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Итого, основные способы профилактики</a:t>
            </a:r>
            <a:r>
              <a:rPr lang="be-BY" sz="3200" dirty="0" smtClean="0"/>
              <a:t/>
            </a:r>
            <a:br>
              <a:rPr lang="be-BY" sz="3200" dirty="0" smtClean="0"/>
            </a:br>
            <a:endParaRPr lang="be-BY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Осмотрительность и осторожность при передвижении по тротуарам, пешеходным переходам</a:t>
            </a:r>
          </a:p>
          <a:p>
            <a:r>
              <a:rPr lang="ru-RU" dirty="0" smtClean="0"/>
              <a:t>Правильно подобранная, соответственно погодным условиям одежда и обувь</a:t>
            </a:r>
          </a:p>
          <a:p>
            <a:r>
              <a:rPr lang="ru-RU" dirty="0" smtClean="0"/>
              <a:t>Соблюдение правил дорожного движения</a:t>
            </a:r>
          </a:p>
          <a:p>
            <a:r>
              <a:rPr lang="ru-RU" dirty="0" smtClean="0"/>
              <a:t>Соблюдение правил безопасного поведения при занятии зимними видами спорта и играми</a:t>
            </a:r>
            <a:endParaRPr lang="be-BY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92864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6000" dirty="0" smtClean="0"/>
              <a:t>Спасибо за внимание</a:t>
            </a:r>
            <a:endParaRPr lang="be-BY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Основные причины зимнего                  травматизма:</a:t>
            </a:r>
            <a:endParaRPr lang="be-BY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Гололед</a:t>
            </a:r>
          </a:p>
          <a:p>
            <a:r>
              <a:rPr lang="ru-RU" dirty="0" smtClean="0"/>
              <a:t>Скользкая </a:t>
            </a:r>
            <a:r>
              <a:rPr lang="ru-RU" dirty="0" smtClean="0"/>
              <a:t>обувь</a:t>
            </a:r>
          </a:p>
          <a:p>
            <a:r>
              <a:rPr lang="ru-RU" dirty="0" smtClean="0"/>
              <a:t>Спешка</a:t>
            </a:r>
            <a:endParaRPr lang="ru-RU" dirty="0" smtClean="0"/>
          </a:p>
          <a:p>
            <a:r>
              <a:rPr lang="ru-RU" dirty="0" smtClean="0"/>
              <a:t>Несоблюдение правил ДД как пешеходами, так и </a:t>
            </a:r>
            <a:r>
              <a:rPr lang="ru-RU" dirty="0" smtClean="0"/>
              <a:t>водителями</a:t>
            </a:r>
            <a:endParaRPr lang="ru-RU" dirty="0" smtClean="0"/>
          </a:p>
          <a:p>
            <a:r>
              <a:rPr lang="ru-RU" dirty="0" smtClean="0"/>
              <a:t>Наличие алкогольного опьянения</a:t>
            </a:r>
          </a:p>
          <a:p>
            <a:r>
              <a:rPr lang="ru-RU" dirty="0" smtClean="0"/>
              <a:t>Травмы связанные с общественным </a:t>
            </a:r>
            <a:r>
              <a:rPr lang="ru-RU" dirty="0" err="1" smtClean="0"/>
              <a:t>транспортом-при</a:t>
            </a:r>
            <a:r>
              <a:rPr lang="ru-RU" dirty="0" smtClean="0"/>
              <a:t> </a:t>
            </a:r>
            <a:r>
              <a:rPr lang="ru-RU" dirty="0" smtClean="0"/>
              <a:t>входе и выходе из </a:t>
            </a:r>
            <a:r>
              <a:rPr lang="ru-RU" dirty="0" err="1" smtClean="0"/>
              <a:t>автобуса\</a:t>
            </a:r>
            <a:r>
              <a:rPr lang="ru-RU" dirty="0" smtClean="0"/>
              <a:t> троллейбуса </a:t>
            </a:r>
            <a:endParaRPr lang="ru-RU" dirty="0" smtClean="0"/>
          </a:p>
          <a:p>
            <a:r>
              <a:rPr lang="ru-RU" dirty="0" smtClean="0"/>
              <a:t>Зимние виды спорта: лыжи, сноуборд</a:t>
            </a:r>
          </a:p>
          <a:p>
            <a:r>
              <a:rPr lang="ru-RU" dirty="0" smtClean="0"/>
              <a:t>Тюбинги, санки</a:t>
            </a:r>
            <a:endParaRPr lang="be-B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снизить риск падения при гололеде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Носить обувь на плоской подошве или на низком каблуке квадратной формы</a:t>
            </a:r>
          </a:p>
          <a:p>
            <a:r>
              <a:rPr lang="ru-RU" dirty="0" smtClean="0"/>
              <a:t>При покупке обуви на зимний сезон необходимо обращать внимание на наличие протекторного рисунка на подошве</a:t>
            </a:r>
          </a:p>
          <a:p>
            <a:r>
              <a:rPr lang="ru-RU" dirty="0" smtClean="0"/>
              <a:t>Женщинам на время гололеда не стоит ходить в обуви на высоких каблуках</a:t>
            </a:r>
          </a:p>
          <a:p>
            <a:r>
              <a:rPr lang="ru-RU" dirty="0" smtClean="0"/>
              <a:t>Если пальто или шуба длинная, следует приподнимать полы одежды при выходе из транспорта или </a:t>
            </a:r>
            <a:r>
              <a:rPr lang="ru-RU" dirty="0" err="1" smtClean="0"/>
              <a:t>подьеме</a:t>
            </a:r>
            <a:r>
              <a:rPr lang="ru-RU" dirty="0" smtClean="0"/>
              <a:t> по лестнице</a:t>
            </a:r>
          </a:p>
          <a:p>
            <a:r>
              <a:rPr lang="ru-RU" dirty="0" smtClean="0"/>
              <a:t>Идти не спеша, мелкими шагами, внимательно смотреть под ноги, стараться не держать руки в карманах</a:t>
            </a:r>
          </a:p>
          <a:p>
            <a:r>
              <a:rPr lang="ru-RU" dirty="0" smtClean="0"/>
              <a:t>Держаться подальше от проезжей части, не перебегать ее, так как в зимнее время тормозной путь  у автомобилей значительно увеличивается</a:t>
            </a:r>
          </a:p>
          <a:p>
            <a:r>
              <a:rPr lang="ru-RU" dirty="0" smtClean="0"/>
              <a:t>Выбирать места для ходьбы посыпанные песком или солью</a:t>
            </a:r>
          </a:p>
          <a:p>
            <a:r>
              <a:rPr lang="ru-RU" dirty="0" smtClean="0"/>
              <a:t>Выбирать освещенные участки дороги</a:t>
            </a:r>
          </a:p>
          <a:p>
            <a:r>
              <a:rPr lang="ru-RU" dirty="0" smtClean="0"/>
              <a:t>Не стоит ходит возле стен зданий-с крыши могут падать сосульки или куски подтаявшего снега</a:t>
            </a:r>
          </a:p>
          <a:p>
            <a:endParaRPr lang="be-B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падения не избежать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 падении нужно группироваться- это уменьшит силу удара о лед, постараться </a:t>
            </a:r>
            <a:r>
              <a:rPr lang="ru-RU" dirty="0" err="1" smtClean="0"/>
              <a:t>присесть-уменьшится</a:t>
            </a:r>
            <a:r>
              <a:rPr lang="ru-RU" dirty="0" smtClean="0"/>
              <a:t> высота падения</a:t>
            </a:r>
          </a:p>
          <a:p>
            <a:r>
              <a:rPr lang="ru-RU" dirty="0" smtClean="0"/>
              <a:t>Если падаете со скользкой лестницы, постараться прикрыть лицо и голову руками</a:t>
            </a:r>
          </a:p>
          <a:p>
            <a:r>
              <a:rPr lang="ru-RU" dirty="0" smtClean="0"/>
              <a:t>Постараться не приземляться на вытянутые </a:t>
            </a:r>
            <a:r>
              <a:rPr lang="ru-RU" dirty="0" smtClean="0"/>
              <a:t>руки</a:t>
            </a:r>
          </a:p>
          <a:p>
            <a:r>
              <a:rPr lang="ru-RU" dirty="0" smtClean="0"/>
              <a:t>Прижимая подбородок к груди можно защитить себя от удара затылком</a:t>
            </a:r>
          </a:p>
          <a:p>
            <a:r>
              <a:rPr lang="ru-RU" dirty="0" smtClean="0"/>
              <a:t>Не держать руки в карманах -это позволит при падении оперативно схватиться за поручень или идущего рядом человека</a:t>
            </a:r>
            <a:endParaRPr lang="be-B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Наличие алкогольного опьянения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Отягощающим фактором травматизма в любое время является состояние алкогольного опьянения.</a:t>
            </a:r>
          </a:p>
          <a:p>
            <a:pPr>
              <a:buNone/>
            </a:pPr>
            <a:r>
              <a:rPr lang="ru-RU" dirty="0" smtClean="0"/>
              <a:t>В зимнее время этот фактор может стать непосредственной причиной не только травм, но и переохлаждения, отморожения и даже замерзания при относительно небольших </a:t>
            </a:r>
            <a:r>
              <a:rPr lang="ru-RU" dirty="0" smtClean="0"/>
              <a:t>морозах</a:t>
            </a:r>
          </a:p>
          <a:p>
            <a:pPr>
              <a:buNone/>
            </a:pPr>
            <a:r>
              <a:rPr lang="ru-RU" dirty="0" smtClean="0"/>
              <a:t>Алкогольное опьянение вызывает большую потерю тепла. Дополнительным фактором является невозможность сконцентрировать внимание на признаках отморожения</a:t>
            </a:r>
            <a:endParaRPr lang="be-B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Люди пожилого возраста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Особую осторожность следует проявлять пожилым людям, в связи с изменением скелета из-за возрастных особенностей(повышение хрупкости костей, уменьшения эластичности  связок и мышц)</a:t>
            </a:r>
          </a:p>
          <a:p>
            <a:pPr>
              <a:buNone/>
            </a:pPr>
            <a:r>
              <a:rPr lang="ru-RU" dirty="0" smtClean="0"/>
              <a:t>Даже небольшой удар может вызвать переломы конечностей, ребер и позвоночника. Наиболее опасен перелом шейки бедренной кости</a:t>
            </a:r>
          </a:p>
          <a:p>
            <a:pPr>
              <a:buNone/>
            </a:pPr>
            <a:r>
              <a:rPr lang="ru-RU" dirty="0" smtClean="0"/>
              <a:t>Рекомендовано  по возможности оставаться дома, а при выходе на улицу </a:t>
            </a:r>
            <a:r>
              <a:rPr lang="ru-RU" dirty="0" smtClean="0"/>
              <a:t>надевать </a:t>
            </a:r>
            <a:r>
              <a:rPr lang="ru-RU" dirty="0" smtClean="0"/>
              <a:t>максимально удобную и устойчивую обувь на плоской подошве, избегать спешки, обходить участки выраженного обледенения, при выходе из общественного транспорта или спуске по лестнице обязательно держаться за перила или попросить прохожих о помощи.</a:t>
            </a:r>
            <a:endParaRPr lang="be-B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Зимние виды спорта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катании на лыжах, коньках, сноуборде необходимо по возможности использовать защитные средства- налокотники, наколенники, шлемы</a:t>
            </a:r>
          </a:p>
          <a:p>
            <a:r>
              <a:rPr lang="ru-RU" dirty="0" smtClean="0"/>
              <a:t>Кататься необходимо на специально оборудованных местах или </a:t>
            </a:r>
            <a:r>
              <a:rPr lang="ru-RU" dirty="0" smtClean="0"/>
              <a:t>катках</a:t>
            </a:r>
          </a:p>
          <a:p>
            <a:r>
              <a:rPr lang="ru-RU" dirty="0" smtClean="0"/>
              <a:t>Исключить прием алкоголя</a:t>
            </a:r>
            <a:endParaRPr lang="be-B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Если все таки произошла травма</a:t>
            </a:r>
            <a:endParaRPr lang="be-BY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Оценить состояние пострадавшего</a:t>
            </a:r>
          </a:p>
          <a:p>
            <a:r>
              <a:rPr lang="ru-RU" dirty="0" smtClean="0"/>
              <a:t>Вызвать бригаду скорой </a:t>
            </a:r>
            <a:r>
              <a:rPr lang="ru-RU" dirty="0" smtClean="0"/>
              <a:t>помощи при появлении </a:t>
            </a:r>
            <a:r>
              <a:rPr lang="ru-RU" dirty="0" smtClean="0"/>
              <a:t>симптомов указывающих на возможный перелом или черепно-мозговую травму</a:t>
            </a:r>
            <a:r>
              <a:rPr lang="ru-RU" dirty="0" smtClean="0"/>
              <a:t> </a:t>
            </a:r>
            <a:r>
              <a:rPr lang="ru-RU" dirty="0" smtClean="0"/>
              <a:t>или </a:t>
            </a:r>
            <a:r>
              <a:rPr lang="ru-RU" dirty="0" smtClean="0"/>
              <a:t>самостоятельно </a:t>
            </a:r>
            <a:r>
              <a:rPr lang="ru-RU" dirty="0" smtClean="0"/>
              <a:t>обратиться в профильное медицинское </a:t>
            </a:r>
            <a:r>
              <a:rPr lang="ru-RU" dirty="0" err="1" smtClean="0"/>
              <a:t>учреждениеза</a:t>
            </a:r>
            <a:r>
              <a:rPr lang="ru-RU" dirty="0" smtClean="0"/>
              <a:t> помощью</a:t>
            </a:r>
            <a:endParaRPr lang="ru-RU" dirty="0" smtClean="0"/>
          </a:p>
          <a:p>
            <a:r>
              <a:rPr lang="ru-RU" dirty="0" smtClean="0"/>
              <a:t>Из подручных средств создать условия для неподвижности поврежденной конечности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1765</Words>
  <Application>Microsoft Office PowerPoint</Application>
  <PresentationFormat>Экран (4:3)</PresentationFormat>
  <Paragraphs>167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Профилактика травматизма в зимнее время</vt:lpstr>
      <vt:lpstr>Слайд 2</vt:lpstr>
      <vt:lpstr>Основные причины зимнего                  травматизма:</vt:lpstr>
      <vt:lpstr>Как снизить риск падения при гололеде</vt:lpstr>
      <vt:lpstr>Если падения не избежать</vt:lpstr>
      <vt:lpstr>Наличие алкогольного опьянения</vt:lpstr>
      <vt:lpstr>Люди пожилого возраста</vt:lpstr>
      <vt:lpstr>Зимние виды спорта</vt:lpstr>
      <vt:lpstr>Если все таки произошла травма</vt:lpstr>
      <vt:lpstr>Наиболее частые травмы в зимнее время</vt:lpstr>
      <vt:lpstr>Ушиб</vt:lpstr>
      <vt:lpstr>Вывихи</vt:lpstr>
      <vt:lpstr>Переломы костей</vt:lpstr>
      <vt:lpstr>Наиболее частые переломы в зимнее время</vt:lpstr>
      <vt:lpstr>Слайд 15</vt:lpstr>
      <vt:lpstr>Слайд 16</vt:lpstr>
      <vt:lpstr>Отморожения</vt:lpstr>
      <vt:lpstr>Степени отморожений</vt:lpstr>
      <vt:lpstr>Первая помощь при    обморожении</vt:lpstr>
      <vt:lpstr>Нельзя при отморожениях</vt:lpstr>
      <vt:lpstr>Профилактика отморожений</vt:lpstr>
      <vt:lpstr>Опасность тонкого льда</vt:lpstr>
      <vt:lpstr>Переохлаждение</vt:lpstr>
      <vt:lpstr>               Тюбинги, санки         Правила пользования</vt:lpstr>
      <vt:lpstr>При катании на тюбингах и санках  Запрещено</vt:lpstr>
      <vt:lpstr>Профилактика детского травматизма</vt:lpstr>
      <vt:lpstr>Итого, основные способы профилактики </vt:lpstr>
      <vt:lpstr>     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травматизма в зимнее время</dc:title>
  <dc:creator>4ordinat3</dc:creator>
  <cp:lastModifiedBy>4ordinat3</cp:lastModifiedBy>
  <cp:revision>41</cp:revision>
  <dcterms:created xsi:type="dcterms:W3CDTF">2022-12-05T06:38:16Z</dcterms:created>
  <dcterms:modified xsi:type="dcterms:W3CDTF">2022-12-06T04:54:37Z</dcterms:modified>
</cp:coreProperties>
</file>