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5116" r:id="rId4"/>
    <p:sldId id="312" r:id="rId5"/>
    <p:sldId id="257" r:id="rId6"/>
    <p:sldId id="279" r:id="rId7"/>
    <p:sldId id="5117" r:id="rId8"/>
    <p:sldId id="284" r:id="rId9"/>
    <p:sldId id="5119" r:id="rId10"/>
    <p:sldId id="5122" r:id="rId11"/>
    <p:sldId id="5120" r:id="rId12"/>
    <p:sldId id="300" r:id="rId13"/>
    <p:sldId id="1880" r:id="rId14"/>
    <p:sldId id="306" r:id="rId15"/>
    <p:sldId id="5123" r:id="rId16"/>
    <p:sldId id="5121" r:id="rId17"/>
    <p:sldId id="305" r:id="rId18"/>
    <p:sldId id="1849" r:id="rId19"/>
    <p:sldId id="274" r:id="rId20"/>
    <p:sldId id="18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23978201634881E-2"/>
          <c:y val="9.6033402922755737E-2"/>
          <c:w val="0.98637602179836492"/>
          <c:h val="0.8872651356993737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33696"/>
        <c:axId val="113643520"/>
      </c:barChart>
      <c:catAx>
        <c:axId val="113533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7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BY"/>
          </a:p>
        </c:txPr>
        <c:crossAx val="113643520"/>
        <c:crosses val="autoZero"/>
        <c:auto val="1"/>
        <c:lblAlgn val="ctr"/>
        <c:lblOffset val="100"/>
        <c:tickMarkSkip val="1"/>
        <c:noMultiLvlLbl val="0"/>
      </c:catAx>
      <c:valAx>
        <c:axId val="1136435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7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BY"/>
          </a:p>
        </c:txPr>
        <c:crossAx val="113533696"/>
        <c:crosses val="autoZero"/>
        <c:crossBetween val="between"/>
      </c:valAx>
      <c:spPr>
        <a:noFill/>
        <a:ln w="29926">
          <a:noFill/>
        </a:ln>
      </c:spPr>
    </c:plotArea>
    <c:legend>
      <c:legendPos val="r"/>
      <c:layout>
        <c:manualLayout>
          <c:xMode val="edge"/>
          <c:yMode val="edge"/>
          <c:x val="0.84877379002605391"/>
          <c:y val="0.42171180371410921"/>
          <c:w val="0.15122620997394609"/>
          <c:h val="6.6805752179420308E-2"/>
        </c:manualLayout>
      </c:layout>
      <c:overlay val="0"/>
      <c:spPr>
        <a:noFill/>
        <a:ln w="29926">
          <a:noFill/>
        </a:ln>
      </c:spPr>
      <c:txPr>
        <a:bodyPr/>
        <a:lstStyle/>
        <a:p>
          <a:pPr>
            <a:defRPr sz="173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BY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4299138032598"/>
          <c:y val="0.10497053348095586"/>
          <c:w val="0.51864167693576491"/>
          <c:h val="0.57532131124552721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800000"/>
                  </a:gs>
                  <a:gs pos="100000">
                    <a:srgbClr val="FFCC99"/>
                  </a:gs>
                </a:gsLst>
                <a:path path="rect">
                  <a:fillToRect l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D1-4E0D-A183-9A5B196A870E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993366"/>
                  </a:gs>
                  <a:gs pos="100000">
                    <a:srgbClr val="FF8080"/>
                  </a:gs>
                </a:gsLst>
                <a:path path="rect">
                  <a:fillToRect l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D1-4E0D-A183-9A5B196A870E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333300"/>
                  </a:gs>
                  <a:gs pos="100000">
                    <a:srgbClr val="339966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D1-4E0D-A183-9A5B196A870E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CCFFFF"/>
                  </a:gs>
                  <a:gs pos="100000">
                    <a:srgbClr val="0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D1-4E0D-A183-9A5B196A870E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val="660066"/>
                  </a:gs>
                  <a:gs pos="100000">
                    <a:srgbClr val="CC99FF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D1-4E0D-A183-9A5B196A870E}"/>
              </c:ext>
            </c:extLst>
          </c:dPt>
          <c:dPt>
            <c:idx val="5"/>
            <c:bubble3D val="0"/>
            <c:spPr>
              <a:gradFill rotWithShape="0">
                <a:gsLst>
                  <a:gs pos="0">
                    <a:srgbClr val="800000"/>
                  </a:gs>
                  <a:gs pos="100000">
                    <a:srgbClr val="FF99CC"/>
                  </a:gs>
                </a:gsLst>
                <a:path path="rect">
                  <a:fillToRect t="100000" r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FD1-4E0D-A183-9A5B196A870E}"/>
              </c:ext>
            </c:extLst>
          </c:dPt>
          <c:dLbls>
            <c:dLbl>
              <c:idx val="0"/>
              <c:layout>
                <c:manualLayout>
                  <c:x val="-0.1196777621129041"/>
                  <c:y val="-1.714849237146485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0-18 лет - 10,6%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D1-4E0D-A183-9A5B196A870E}"/>
                </c:ext>
              </c:extLst>
            </c:dLbl>
            <c:dLbl>
              <c:idx val="1"/>
              <c:layout>
                <c:manualLayout>
                  <c:x val="-2.8632360265418037E-2"/>
                  <c:y val="-7.346299434964935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18-29 лет - 12%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FD1-4E0D-A183-9A5B196A870E}"/>
                </c:ext>
              </c:extLst>
            </c:dLbl>
            <c:dLbl>
              <c:idx val="2"/>
              <c:layout>
                <c:manualLayout>
                  <c:x val="2.9298121558132195E-3"/>
                  <c:y val="6.80085513185419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30-39 лет - 17,2%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FD1-4E0D-A183-9A5B196A870E}"/>
                </c:ext>
              </c:extLst>
            </c:dLbl>
            <c:dLbl>
              <c:idx val="3"/>
              <c:layout>
                <c:manualLayout>
                  <c:x val="0.12143181256397607"/>
                  <c:y val="-5.2472208343630239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40-49  лет - 17,1%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FD1-4E0D-A183-9A5B196A870E}"/>
                </c:ext>
              </c:extLst>
            </c:dLbl>
            <c:dLbl>
              <c:idx val="4"/>
              <c:layout>
                <c:manualLayout>
                  <c:x val="7.3951508445263908E-2"/>
                  <c:y val="0.103132308938761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50-59 лет -
 18,7%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FD1-4E0D-A183-9A5B196A870E}"/>
                </c:ext>
              </c:extLst>
            </c:dLbl>
            <c:dLbl>
              <c:idx val="5"/>
              <c:layout>
                <c:manualLayout>
                  <c:x val="-4.5106804871904972E-2"/>
                  <c:y val="8.94348782740740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D1-4E0D-A183-9A5B196A870E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6.6129032258064505E-2"/>
                  <c:y val="0.3713736582878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B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D1-4E0D-A183-9A5B196A870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BY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Лист3!$I$9:$I$14</c:f>
              <c:strCache>
                <c:ptCount val="6"/>
                <c:pt idx="0">
                  <c:v>0-18 лет</c:v>
                </c:pt>
                <c:pt idx="1">
                  <c:v>18-29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  <c:pt idx="5">
                  <c:v>60 лет и старше</c:v>
                </c:pt>
              </c:strCache>
            </c:strRef>
          </c:cat>
          <c:val>
            <c:numRef>
              <c:f>Лист3!$J$9:$J$14</c:f>
              <c:numCache>
                <c:formatCode>0.0%</c:formatCode>
                <c:ptCount val="6"/>
                <c:pt idx="0">
                  <c:v>0.10600000000000001</c:v>
                </c:pt>
                <c:pt idx="1">
                  <c:v>0.12000000000000001</c:v>
                </c:pt>
                <c:pt idx="2">
                  <c:v>0.17200000000000001</c:v>
                </c:pt>
                <c:pt idx="3" formatCode="0.00%">
                  <c:v>0.17100000000000001</c:v>
                </c:pt>
                <c:pt idx="4" formatCode="0.00%">
                  <c:v>0.18700000000000003</c:v>
                </c:pt>
                <c:pt idx="5">
                  <c:v>0.24400000000000002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D1-4E0D-A183-9A5B196A8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BY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66227643785705"/>
          <c:y val="0.27480273683803552"/>
          <c:w val="0.42521385267004402"/>
          <c:h val="0.3959022479870004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800000"/>
                  </a:gs>
                  <a:gs pos="100000">
                    <a:srgbClr val="FF99CC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BD-4D0D-9E09-22B44C200C2F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33CCCC"/>
                  </a:gs>
                  <a:gs pos="100000">
                    <a:srgbClr val="00FFFF"/>
                  </a:gs>
                </a:gsLst>
                <a:path path="rect">
                  <a:fillToRect l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BD-4D0D-9E09-22B44C200C2F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993300"/>
                  </a:gs>
                  <a:gs pos="100000">
                    <a:srgbClr val="FFFFCC"/>
                  </a:gs>
                </a:gsLst>
                <a:path path="rect">
                  <a:fillToRect l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BD-4D0D-9E09-22B44C200C2F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000080"/>
                  </a:gs>
                  <a:gs pos="100000">
                    <a:srgbClr val="00CCFF"/>
                  </a:gs>
                </a:gsLst>
                <a:path path="rect">
                  <a:fillToRect t="100000" r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BD-4D0D-9E09-22B44C200C2F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val="800080"/>
                  </a:gs>
                  <a:gs pos="100000">
                    <a:srgbClr val="CCCCFF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BD-4D0D-9E09-22B44C200C2F}"/>
              </c:ext>
            </c:extLst>
          </c:dPt>
          <c:dLbls>
            <c:dLbl>
              <c:idx val="0"/>
              <c:layout>
                <c:manualLayout>
                  <c:x val="-0.17352269387234895"/>
                  <c:y val="-3.03475364074347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 1 года - 3,6%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BD-4D0D-9E09-22B44C200C2F}"/>
                </c:ext>
              </c:extLst>
            </c:dLbl>
            <c:dLbl>
              <c:idx val="1"/>
              <c:layout>
                <c:manualLayout>
                  <c:x val="7.4042686407387523E-2"/>
                  <c:y val="1.41701528094473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1-2 года - 3,1%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BD-4D0D-9E09-22B44C200C2F}"/>
                </c:ext>
              </c:extLst>
            </c:dLbl>
            <c:dLbl>
              <c:idx val="2"/>
              <c:layout>
                <c:manualLayout>
                  <c:x val="3.2688344359570756E-2"/>
                  <c:y val="2.25953656988893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3-6 лет - 19,2%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BD-4D0D-9E09-22B44C200C2F}"/>
                </c:ext>
              </c:extLst>
            </c:dLbl>
            <c:dLbl>
              <c:idx val="3"/>
              <c:layout>
                <c:manualLayout>
                  <c:x val="6.5034908943265565E-2"/>
                  <c:y val="1.595555287497907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7-14 лет - 50,6%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BD-4D0D-9E09-22B44C200C2F}"/>
                </c:ext>
              </c:extLst>
            </c:dLbl>
            <c:dLbl>
              <c:idx val="4"/>
              <c:layout>
                <c:manualLayout>
                  <c:x val="-2.802271976020335E-2"/>
                  <c:y val="4.26705105057689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15-17 лет - 23,5%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DBD-4D0D-9E09-22B44C200C2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BY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Лист3!$M$9:$M$13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3-6 лет</c:v>
                </c:pt>
                <c:pt idx="3">
                  <c:v>7-14 лет</c:v>
                </c:pt>
                <c:pt idx="4">
                  <c:v>15-17 лет</c:v>
                </c:pt>
              </c:strCache>
            </c:strRef>
          </c:cat>
          <c:val>
            <c:numRef>
              <c:f>Лист3!$N$9:$N$13</c:f>
              <c:numCache>
                <c:formatCode>0.0%</c:formatCode>
                <c:ptCount val="5"/>
                <c:pt idx="0">
                  <c:v>3.5999999999999997E-2</c:v>
                </c:pt>
                <c:pt idx="1">
                  <c:v>3.1000000000000003E-2</c:v>
                </c:pt>
                <c:pt idx="2">
                  <c:v>0.192</c:v>
                </c:pt>
                <c:pt idx="3">
                  <c:v>0.50600000000000001</c:v>
                </c:pt>
                <c:pt idx="4">
                  <c:v>0.23500000000000001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BD-4D0D-9E09-22B44C200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BY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8974900620056"/>
          <c:y val="3.4550462561001166E-2"/>
          <c:w val="0.83560664785062255"/>
          <c:h val="0.953388673873392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 18 лет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Лист1!$A$3:$A$30</c:f>
              <c:strCache>
                <c:ptCount val="28"/>
                <c:pt idx="0">
                  <c:v>Болгария </c:v>
                </c:pt>
                <c:pt idx="1">
                  <c:v>Хорватия</c:v>
                </c:pt>
                <c:pt idx="2">
                  <c:v>Румыния</c:v>
                </c:pt>
                <c:pt idx="3">
                  <c:v>Словакия</c:v>
                </c:pt>
                <c:pt idx="4">
                  <c:v>Словения</c:v>
                </c:pt>
                <c:pt idx="5">
                  <c:v>Швеция</c:v>
                </c:pt>
                <c:pt idx="6">
                  <c:v>Литва</c:v>
                </c:pt>
                <c:pt idx="7">
                  <c:v>Чехия</c:v>
                </c:pt>
                <c:pt idx="8">
                  <c:v>Кипр</c:v>
                </c:pt>
                <c:pt idx="9">
                  <c:v>Эстония</c:v>
                </c:pt>
                <c:pt idx="10">
                  <c:v>Греция</c:v>
                </c:pt>
                <c:pt idx="11">
                  <c:v>Латвия</c:v>
                </c:pt>
                <c:pt idx="12">
                  <c:v>Польша</c:v>
                </c:pt>
                <c:pt idx="13">
                  <c:v>Венгрия</c:v>
                </c:pt>
                <c:pt idx="14">
                  <c:v>Нидерланды</c:v>
                </c:pt>
                <c:pt idx="15">
                  <c:v>Норвегия</c:v>
                </c:pt>
                <c:pt idx="16">
                  <c:v>Франция</c:v>
                </c:pt>
                <c:pt idx="17">
                  <c:v>Австрия</c:v>
                </c:pt>
                <c:pt idx="18">
                  <c:v>Италия</c:v>
                </c:pt>
                <c:pt idx="19">
                  <c:v>Люксембург</c:v>
                </c:pt>
                <c:pt idx="20">
                  <c:v>Ирландия</c:v>
                </c:pt>
                <c:pt idx="21">
                  <c:v>Бельгия</c:v>
                </c:pt>
                <c:pt idx="22">
                  <c:v>Финляндия</c:v>
                </c:pt>
                <c:pt idx="23">
                  <c:v>Мальта</c:v>
                </c:pt>
                <c:pt idx="24">
                  <c:v>Дания</c:v>
                </c:pt>
                <c:pt idx="25">
                  <c:v>Исландия</c:v>
                </c:pt>
                <c:pt idx="26">
                  <c:v>Испания</c:v>
                </c:pt>
                <c:pt idx="27">
                  <c:v>Португалия</c:v>
                </c:pt>
              </c:strCache>
            </c:strRef>
          </c:cat>
          <c:val>
            <c:numRef>
              <c:f>Лист1!$B$3:$B$30</c:f>
              <c:numCache>
                <c:formatCode>General</c:formatCode>
                <c:ptCount val="28"/>
                <c:pt idx="0">
                  <c:v>2</c:v>
                </c:pt>
                <c:pt idx="1">
                  <c:v>4.5999999999999996</c:v>
                </c:pt>
                <c:pt idx="2">
                  <c:v>7</c:v>
                </c:pt>
                <c:pt idx="3">
                  <c:v>10.6</c:v>
                </c:pt>
                <c:pt idx="4">
                  <c:v>11.2</c:v>
                </c:pt>
                <c:pt idx="5">
                  <c:v>12.9</c:v>
                </c:pt>
                <c:pt idx="6">
                  <c:v>17.5</c:v>
                </c:pt>
                <c:pt idx="7">
                  <c:v>19.399999999999999</c:v>
                </c:pt>
                <c:pt idx="8">
                  <c:v>19.600000000000001</c:v>
                </c:pt>
                <c:pt idx="9">
                  <c:v>19.600000000000001</c:v>
                </c:pt>
                <c:pt idx="10">
                  <c:v>20.2</c:v>
                </c:pt>
                <c:pt idx="11">
                  <c:v>20.399999999999999</c:v>
                </c:pt>
                <c:pt idx="12">
                  <c:v>21.8</c:v>
                </c:pt>
                <c:pt idx="13">
                  <c:v>23.3</c:v>
                </c:pt>
                <c:pt idx="14">
                  <c:v>23.9</c:v>
                </c:pt>
                <c:pt idx="15">
                  <c:v>29.3</c:v>
                </c:pt>
                <c:pt idx="16">
                  <c:v>29.8</c:v>
                </c:pt>
                <c:pt idx="17">
                  <c:v>31.2</c:v>
                </c:pt>
                <c:pt idx="18">
                  <c:v>31.4</c:v>
                </c:pt>
                <c:pt idx="19">
                  <c:v>32.6</c:v>
                </c:pt>
                <c:pt idx="20">
                  <c:v>32.700000000000003</c:v>
                </c:pt>
                <c:pt idx="21">
                  <c:v>33.6</c:v>
                </c:pt>
                <c:pt idx="22">
                  <c:v>34.5</c:v>
                </c:pt>
                <c:pt idx="23">
                  <c:v>37.799999999999997</c:v>
                </c:pt>
                <c:pt idx="24">
                  <c:v>46.9</c:v>
                </c:pt>
                <c:pt idx="25">
                  <c:v>47.1</c:v>
                </c:pt>
                <c:pt idx="26">
                  <c:v>49.7</c:v>
                </c:pt>
                <c:pt idx="27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C-4F0F-9144-B944BEB9D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76229776"/>
        <c:axId val="376230760"/>
      </c:barChart>
      <c:catAx>
        <c:axId val="37622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376230760"/>
        <c:crosses val="autoZero"/>
        <c:auto val="1"/>
        <c:lblAlgn val="ctr"/>
        <c:lblOffset val="100"/>
        <c:noMultiLvlLbl val="0"/>
      </c:catAx>
      <c:valAx>
        <c:axId val="37623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22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E4535-7B88-4497-A3C3-A1E97FBC03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698626-098B-4BA5-A521-C8F0FA74D602}">
      <dgm:prSet custT="1"/>
      <dgm:spPr/>
      <dgm:t>
        <a:bodyPr/>
        <a:lstStyle/>
        <a:p>
          <a:pPr algn="just"/>
          <a:r>
            <a:rPr lang="ru-RU" sz="12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24 ноября 2021 года ВОЗ сообщила о новом вызывающим беспокойство варианте   </a:t>
          </a:r>
        </a:p>
        <a:p>
          <a:pPr algn="just"/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SARS-CoV-2 </a:t>
          </a:r>
          <a:r>
            <a:rPr lang="ru-RU" sz="1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Omicron</a:t>
          </a:r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VOC </a:t>
          </a:r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(BA.1 / B.1.1.529)</a:t>
          </a: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A2C6967C-09C4-4158-BB2D-C6F3B207323A}" type="parTrans" cxnId="{A77DA637-4871-49CE-8593-7A4C3E43420C}">
      <dgm:prSet/>
      <dgm:spPr/>
      <dgm:t>
        <a:bodyPr/>
        <a:lstStyle/>
        <a:p>
          <a:pPr algn="just"/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9DAE9-2328-4C47-AE59-43EF322729BE}" type="sibTrans" cxnId="{A77DA637-4871-49CE-8593-7A4C3E43420C}">
      <dgm:prSet/>
      <dgm:spPr/>
      <dgm:t>
        <a:bodyPr/>
        <a:lstStyle/>
        <a:p>
          <a:pPr algn="just"/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67E97-0F90-44ED-93CA-F20C368D1998}">
      <dgm:prSet custT="1"/>
      <dgm:spPr/>
      <dgm:t>
        <a:bodyPr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Новый вариант впервые обнаружен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ноября 2021 года в Ботсване и Южно-Африканской Республике</a:t>
          </a:r>
        </a:p>
      </dgm:t>
    </dgm:pt>
    <dgm:pt modelId="{72F93D3A-5ED7-4383-B94A-05F7153BFFEC}" type="parTrans" cxnId="{D7F74F31-9910-4C71-9D74-7D08A0EA7178}">
      <dgm:prSet/>
      <dgm:spPr/>
      <dgm:t>
        <a:bodyPr/>
        <a:lstStyle/>
        <a:p>
          <a:endParaRPr lang="x-none" sz="1400"/>
        </a:p>
      </dgm:t>
    </dgm:pt>
    <dgm:pt modelId="{5685CC04-9693-4B74-8684-75F596128676}" type="sibTrans" cxnId="{D7F74F31-9910-4C71-9D74-7D08A0EA7178}">
      <dgm:prSet/>
      <dgm:spPr/>
      <dgm:t>
        <a:bodyPr/>
        <a:lstStyle/>
        <a:p>
          <a:endParaRPr lang="x-none" sz="1400"/>
        </a:p>
      </dgm:t>
    </dgm:pt>
    <dgm:pt modelId="{68C4F9D5-E54D-4990-9B18-834FF32AB778}" type="pres">
      <dgm:prSet presAssocID="{822E4535-7B88-4497-A3C3-A1E97FBC0304}" presName="linear" presStyleCnt="0">
        <dgm:presLayoutVars>
          <dgm:animLvl val="lvl"/>
          <dgm:resizeHandles val="exact"/>
        </dgm:presLayoutVars>
      </dgm:prSet>
      <dgm:spPr/>
    </dgm:pt>
    <dgm:pt modelId="{6A3D2852-8158-4F21-B61F-E182EB902EC7}" type="pres">
      <dgm:prSet presAssocID="{14698626-098B-4BA5-A521-C8F0FA74D602}" presName="parentText" presStyleLbl="node1" presStyleIdx="0" presStyleCnt="2" custScaleY="119599">
        <dgm:presLayoutVars>
          <dgm:chMax val="0"/>
          <dgm:bulletEnabled val="1"/>
        </dgm:presLayoutVars>
      </dgm:prSet>
      <dgm:spPr/>
    </dgm:pt>
    <dgm:pt modelId="{6CCF8A45-54FC-4709-8DFB-327B6B1823B7}" type="pres">
      <dgm:prSet presAssocID="{0C49DAE9-2328-4C47-AE59-43EF322729BE}" presName="spacer" presStyleCnt="0"/>
      <dgm:spPr/>
    </dgm:pt>
    <dgm:pt modelId="{09F61CA6-42EE-4C5D-A1F5-3DA8148A3A16}" type="pres">
      <dgm:prSet presAssocID="{7A767E97-0F90-44ED-93CA-F20C368D1998}" presName="parentText" presStyleLbl="node1" presStyleIdx="1" presStyleCnt="2" custScaleY="121916">
        <dgm:presLayoutVars>
          <dgm:chMax val="0"/>
          <dgm:bulletEnabled val="1"/>
        </dgm:presLayoutVars>
      </dgm:prSet>
      <dgm:spPr/>
    </dgm:pt>
  </dgm:ptLst>
  <dgm:cxnLst>
    <dgm:cxn modelId="{D7F74F31-9910-4C71-9D74-7D08A0EA7178}" srcId="{822E4535-7B88-4497-A3C3-A1E97FBC0304}" destId="{7A767E97-0F90-44ED-93CA-F20C368D1998}" srcOrd="1" destOrd="0" parTransId="{72F93D3A-5ED7-4383-B94A-05F7153BFFEC}" sibTransId="{5685CC04-9693-4B74-8684-75F596128676}"/>
    <dgm:cxn modelId="{A77DA637-4871-49CE-8593-7A4C3E43420C}" srcId="{822E4535-7B88-4497-A3C3-A1E97FBC0304}" destId="{14698626-098B-4BA5-A521-C8F0FA74D602}" srcOrd="0" destOrd="0" parTransId="{A2C6967C-09C4-4158-BB2D-C6F3B207323A}" sibTransId="{0C49DAE9-2328-4C47-AE59-43EF322729BE}"/>
    <dgm:cxn modelId="{F4AF5670-67F8-4A88-A132-C0A36A1FA975}" type="presOf" srcId="{7A767E97-0F90-44ED-93CA-F20C368D1998}" destId="{09F61CA6-42EE-4C5D-A1F5-3DA8148A3A16}" srcOrd="0" destOrd="0" presId="urn:microsoft.com/office/officeart/2005/8/layout/vList2"/>
    <dgm:cxn modelId="{48661490-F028-41D7-A796-2C07C74468B4}" type="presOf" srcId="{822E4535-7B88-4497-A3C3-A1E97FBC0304}" destId="{68C4F9D5-E54D-4990-9B18-834FF32AB778}" srcOrd="0" destOrd="0" presId="urn:microsoft.com/office/officeart/2005/8/layout/vList2"/>
    <dgm:cxn modelId="{BEC6C7C5-7599-4043-A690-434BCF27E3BA}" type="presOf" srcId="{14698626-098B-4BA5-A521-C8F0FA74D602}" destId="{6A3D2852-8158-4F21-B61F-E182EB902EC7}" srcOrd="0" destOrd="0" presId="urn:microsoft.com/office/officeart/2005/8/layout/vList2"/>
    <dgm:cxn modelId="{3AB9F913-BB5C-4580-833B-2EB03EFF0597}" type="presParOf" srcId="{68C4F9D5-E54D-4990-9B18-834FF32AB778}" destId="{6A3D2852-8158-4F21-B61F-E182EB902EC7}" srcOrd="0" destOrd="0" presId="urn:microsoft.com/office/officeart/2005/8/layout/vList2"/>
    <dgm:cxn modelId="{59712DEA-C665-4BDE-99E0-7A36C679C01E}" type="presParOf" srcId="{68C4F9D5-E54D-4990-9B18-834FF32AB778}" destId="{6CCF8A45-54FC-4709-8DFB-327B6B1823B7}" srcOrd="1" destOrd="0" presId="urn:microsoft.com/office/officeart/2005/8/layout/vList2"/>
    <dgm:cxn modelId="{801986FD-8BEA-4CB2-9076-C6BFD115CCBC}" type="presParOf" srcId="{68C4F9D5-E54D-4990-9B18-834FF32AB778}" destId="{09F61CA6-42EE-4C5D-A1F5-3DA8148A3A1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5FE7F-EA9C-4DA3-BBD0-2F7CCF8349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C152BD0E-4C88-464B-8018-3AE5918572A0}">
      <dgm:prSet phldrT="[Текст]" custT="1"/>
      <dgm:spPr/>
      <dgm:t>
        <a:bodyPr/>
        <a:lstStyle/>
        <a:p>
          <a:r>
            <a:rPr lang="ru-RU" sz="2000" dirty="0"/>
            <a:t>Дети любого возраста могут заболеть коронавирусной инфекцией </a:t>
          </a:r>
          <a:r>
            <a:rPr lang="en-US" sz="2000" dirty="0"/>
            <a:t>COVID-19</a:t>
          </a:r>
          <a:endParaRPr lang="ru-BY" sz="2000" dirty="0"/>
        </a:p>
      </dgm:t>
    </dgm:pt>
    <dgm:pt modelId="{AB8CCCC4-806F-4E6B-BD02-D069A6A8EA02}" type="parTrans" cxnId="{38BBEE13-E160-4311-9405-BC0815AA0C71}">
      <dgm:prSet/>
      <dgm:spPr/>
      <dgm:t>
        <a:bodyPr/>
        <a:lstStyle/>
        <a:p>
          <a:endParaRPr lang="ru-BY" sz="2400"/>
        </a:p>
      </dgm:t>
    </dgm:pt>
    <dgm:pt modelId="{B2F594F8-F0B1-48FB-9913-85CF2DEC38C0}" type="sibTrans" cxnId="{38BBEE13-E160-4311-9405-BC0815AA0C71}">
      <dgm:prSet/>
      <dgm:spPr/>
      <dgm:t>
        <a:bodyPr/>
        <a:lstStyle/>
        <a:p>
          <a:endParaRPr lang="ru-BY" sz="2400"/>
        </a:p>
      </dgm:t>
    </dgm:pt>
    <dgm:pt modelId="{9529A3B1-ADCC-425B-A874-C32FCC0D31C2}">
      <dgm:prSet phldrT="[Текст]" custT="1"/>
      <dgm:spPr/>
      <dgm:t>
        <a:bodyPr/>
        <a:lstStyle/>
        <a:p>
          <a:r>
            <a:rPr lang="ru-RU" sz="2000" dirty="0"/>
            <a:t>Характерно более легкое течение заболевания по сравнению со взрослыми, часто – бессимптомное течение</a:t>
          </a:r>
          <a:endParaRPr lang="ru-BY" sz="2000" dirty="0"/>
        </a:p>
      </dgm:t>
    </dgm:pt>
    <dgm:pt modelId="{1689725C-BC4D-4626-9EA0-477BF0021444}" type="parTrans" cxnId="{940985AD-EAA6-44CD-A760-20CC30EBC553}">
      <dgm:prSet/>
      <dgm:spPr/>
      <dgm:t>
        <a:bodyPr/>
        <a:lstStyle/>
        <a:p>
          <a:endParaRPr lang="ru-BY" sz="2400"/>
        </a:p>
      </dgm:t>
    </dgm:pt>
    <dgm:pt modelId="{0B413C84-D091-4283-AA84-7B8C2E66EA73}" type="sibTrans" cxnId="{940985AD-EAA6-44CD-A760-20CC30EBC553}">
      <dgm:prSet/>
      <dgm:spPr/>
      <dgm:t>
        <a:bodyPr/>
        <a:lstStyle/>
        <a:p>
          <a:endParaRPr lang="ru-BY" sz="2400"/>
        </a:p>
      </dgm:t>
    </dgm:pt>
    <dgm:pt modelId="{04120D0A-38E2-40E0-B592-54072D27ABEC}">
      <dgm:prSet phldrT="[Текст]" custT="1"/>
      <dgm:spPr/>
      <dgm:t>
        <a:bodyPr/>
        <a:lstStyle/>
        <a:p>
          <a:r>
            <a:rPr lang="ru-RU" sz="2000" dirty="0"/>
            <a:t>Однако подъем заболеваемости, обусловленный </a:t>
          </a:r>
          <a:r>
            <a:rPr lang="ru-RU" sz="2000" b="1" u="sng" dirty="0"/>
            <a:t>ОМИКРОН-штаммом </a:t>
          </a:r>
          <a:r>
            <a:rPr lang="en-US" sz="2000" b="1" u="sng" dirty="0"/>
            <a:t>SARS-CoV-2</a:t>
          </a:r>
          <a:r>
            <a:rPr lang="ru-RU" sz="2000" b="1" u="sng" dirty="0"/>
            <a:t> </a:t>
          </a:r>
          <a:r>
            <a:rPr lang="ru-RU" sz="2000" dirty="0"/>
            <a:t>связан с резким увеличением случаев госпитализации детей (по данным США), что вызывает тревогу, как будет протекать </a:t>
          </a:r>
          <a:r>
            <a:rPr lang="en-US" sz="2000" dirty="0"/>
            <a:t>COVID-19 </a:t>
          </a:r>
          <a:r>
            <a:rPr lang="ru-RU" sz="2000" dirty="0"/>
            <a:t>у </a:t>
          </a:r>
          <a:r>
            <a:rPr lang="ru-RU" sz="2000" dirty="0" err="1"/>
            <a:t>невакцинированных</a:t>
          </a:r>
          <a:r>
            <a:rPr lang="ru-RU" sz="2000" dirty="0"/>
            <a:t> детей в условиях </a:t>
          </a:r>
          <a:r>
            <a:rPr lang="ru-RU" sz="2000" b="1" dirty="0"/>
            <a:t>НОВОЙ ВОЛНЫ ПАНДЕМИИ</a:t>
          </a:r>
          <a:endParaRPr lang="ru-BY" sz="2000" b="1" dirty="0"/>
        </a:p>
      </dgm:t>
    </dgm:pt>
    <dgm:pt modelId="{9C904A10-0F64-4C91-B72B-A4D84A61634C}" type="parTrans" cxnId="{9CA58191-5697-449A-8899-F426A204E559}">
      <dgm:prSet/>
      <dgm:spPr/>
      <dgm:t>
        <a:bodyPr/>
        <a:lstStyle/>
        <a:p>
          <a:endParaRPr lang="ru-BY" sz="2400"/>
        </a:p>
      </dgm:t>
    </dgm:pt>
    <dgm:pt modelId="{0985964E-0FD6-45DC-AF4B-0B799BE9B14C}" type="sibTrans" cxnId="{9CA58191-5697-449A-8899-F426A204E559}">
      <dgm:prSet/>
      <dgm:spPr/>
      <dgm:t>
        <a:bodyPr/>
        <a:lstStyle/>
        <a:p>
          <a:endParaRPr lang="ru-BY" sz="2400"/>
        </a:p>
      </dgm:t>
    </dgm:pt>
    <dgm:pt modelId="{CAD3D637-C1B5-4DEE-9D1B-C5403F120F31}" type="pres">
      <dgm:prSet presAssocID="{91F5FE7F-EA9C-4DA3-BBD0-2F7CCF8349E9}" presName="Name0" presStyleCnt="0">
        <dgm:presLayoutVars>
          <dgm:chMax val="7"/>
          <dgm:chPref val="7"/>
          <dgm:dir/>
        </dgm:presLayoutVars>
      </dgm:prSet>
      <dgm:spPr/>
    </dgm:pt>
    <dgm:pt modelId="{7E512809-25E8-47DC-8B28-4772BC89D4D1}" type="pres">
      <dgm:prSet presAssocID="{91F5FE7F-EA9C-4DA3-BBD0-2F7CCF8349E9}" presName="Name1" presStyleCnt="0"/>
      <dgm:spPr/>
    </dgm:pt>
    <dgm:pt modelId="{6768C93E-FE68-4C0E-A1E3-DC150A0FC3A7}" type="pres">
      <dgm:prSet presAssocID="{91F5FE7F-EA9C-4DA3-BBD0-2F7CCF8349E9}" presName="cycle" presStyleCnt="0"/>
      <dgm:spPr/>
    </dgm:pt>
    <dgm:pt modelId="{23C3129F-AADD-49F5-8742-25F6DDFAAD3C}" type="pres">
      <dgm:prSet presAssocID="{91F5FE7F-EA9C-4DA3-BBD0-2F7CCF8349E9}" presName="srcNode" presStyleLbl="node1" presStyleIdx="0" presStyleCnt="3"/>
      <dgm:spPr/>
    </dgm:pt>
    <dgm:pt modelId="{D4D4465F-5E74-4FAA-9034-486D669369C9}" type="pres">
      <dgm:prSet presAssocID="{91F5FE7F-EA9C-4DA3-BBD0-2F7CCF8349E9}" presName="conn" presStyleLbl="parChTrans1D2" presStyleIdx="0" presStyleCnt="1"/>
      <dgm:spPr/>
    </dgm:pt>
    <dgm:pt modelId="{D87A84B2-23EE-4433-9D3F-99A37BCB96D7}" type="pres">
      <dgm:prSet presAssocID="{91F5FE7F-EA9C-4DA3-BBD0-2F7CCF8349E9}" presName="extraNode" presStyleLbl="node1" presStyleIdx="0" presStyleCnt="3"/>
      <dgm:spPr/>
    </dgm:pt>
    <dgm:pt modelId="{89A83105-17B8-454E-B67D-5706BC561736}" type="pres">
      <dgm:prSet presAssocID="{91F5FE7F-EA9C-4DA3-BBD0-2F7CCF8349E9}" presName="dstNode" presStyleLbl="node1" presStyleIdx="0" presStyleCnt="3"/>
      <dgm:spPr/>
    </dgm:pt>
    <dgm:pt modelId="{9944AD42-C5ED-4CEA-B6E6-66FBAC317E21}" type="pres">
      <dgm:prSet presAssocID="{C152BD0E-4C88-464B-8018-3AE5918572A0}" presName="text_1" presStyleLbl="node1" presStyleIdx="0" presStyleCnt="3" custScaleY="123896">
        <dgm:presLayoutVars>
          <dgm:bulletEnabled val="1"/>
        </dgm:presLayoutVars>
      </dgm:prSet>
      <dgm:spPr/>
    </dgm:pt>
    <dgm:pt modelId="{07AB3035-C373-4DAB-820A-EC806DFD37E7}" type="pres">
      <dgm:prSet presAssocID="{C152BD0E-4C88-464B-8018-3AE5918572A0}" presName="accent_1" presStyleCnt="0"/>
      <dgm:spPr/>
    </dgm:pt>
    <dgm:pt modelId="{DD8C81EC-AEFA-423E-84C8-38EFB220D265}" type="pres">
      <dgm:prSet presAssocID="{C152BD0E-4C88-464B-8018-3AE5918572A0}" presName="accentRepeatNode" presStyleLbl="solidFgAcc1" presStyleIdx="0" presStyleCnt="3"/>
      <dgm:spPr/>
    </dgm:pt>
    <dgm:pt modelId="{BC58FE5F-2183-4ECE-B973-03E38399A6D0}" type="pres">
      <dgm:prSet presAssocID="{9529A3B1-ADCC-425B-A874-C32FCC0D31C2}" presName="text_2" presStyleLbl="node1" presStyleIdx="1" presStyleCnt="3" custScaleY="139300">
        <dgm:presLayoutVars>
          <dgm:bulletEnabled val="1"/>
        </dgm:presLayoutVars>
      </dgm:prSet>
      <dgm:spPr/>
    </dgm:pt>
    <dgm:pt modelId="{6FDCE947-37A7-4A81-B3F5-9A84652F637E}" type="pres">
      <dgm:prSet presAssocID="{9529A3B1-ADCC-425B-A874-C32FCC0D31C2}" presName="accent_2" presStyleCnt="0"/>
      <dgm:spPr/>
    </dgm:pt>
    <dgm:pt modelId="{802FEAE1-2441-4AA1-8381-95C9E539F6EC}" type="pres">
      <dgm:prSet presAssocID="{9529A3B1-ADCC-425B-A874-C32FCC0D31C2}" presName="accentRepeatNode" presStyleLbl="solidFgAcc1" presStyleIdx="1" presStyleCnt="3"/>
      <dgm:spPr/>
    </dgm:pt>
    <dgm:pt modelId="{CB3DC326-D725-44E1-8BBF-A16C093FB906}" type="pres">
      <dgm:prSet presAssocID="{04120D0A-38E2-40E0-B592-54072D27ABEC}" presName="text_3" presStyleLbl="node1" presStyleIdx="2" presStyleCnt="3" custScaleY="133333">
        <dgm:presLayoutVars>
          <dgm:bulletEnabled val="1"/>
        </dgm:presLayoutVars>
      </dgm:prSet>
      <dgm:spPr/>
    </dgm:pt>
    <dgm:pt modelId="{5B82A1B5-CD11-47CB-9D75-8643EF88F426}" type="pres">
      <dgm:prSet presAssocID="{04120D0A-38E2-40E0-B592-54072D27ABEC}" presName="accent_3" presStyleCnt="0"/>
      <dgm:spPr/>
    </dgm:pt>
    <dgm:pt modelId="{67DEEB3D-33DD-4210-8CF9-D2AB120A9208}" type="pres">
      <dgm:prSet presAssocID="{04120D0A-38E2-40E0-B592-54072D27ABEC}" presName="accentRepeatNode" presStyleLbl="solidFgAcc1" presStyleIdx="2" presStyleCnt="3"/>
      <dgm:spPr/>
    </dgm:pt>
  </dgm:ptLst>
  <dgm:cxnLst>
    <dgm:cxn modelId="{38BBEE13-E160-4311-9405-BC0815AA0C71}" srcId="{91F5FE7F-EA9C-4DA3-BBD0-2F7CCF8349E9}" destId="{C152BD0E-4C88-464B-8018-3AE5918572A0}" srcOrd="0" destOrd="0" parTransId="{AB8CCCC4-806F-4E6B-BD02-D069A6A8EA02}" sibTransId="{B2F594F8-F0B1-48FB-9913-85CF2DEC38C0}"/>
    <dgm:cxn modelId="{F1327E2F-D160-4C3C-BB06-41A82596A23D}" type="presOf" srcId="{9529A3B1-ADCC-425B-A874-C32FCC0D31C2}" destId="{BC58FE5F-2183-4ECE-B973-03E38399A6D0}" srcOrd="0" destOrd="0" presId="urn:microsoft.com/office/officeart/2008/layout/VerticalCurvedList"/>
    <dgm:cxn modelId="{96B09174-0347-4935-850D-1F54903FE2E8}" type="presOf" srcId="{C152BD0E-4C88-464B-8018-3AE5918572A0}" destId="{9944AD42-C5ED-4CEA-B6E6-66FBAC317E21}" srcOrd="0" destOrd="0" presId="urn:microsoft.com/office/officeart/2008/layout/VerticalCurvedList"/>
    <dgm:cxn modelId="{7373F577-444C-4EA3-BDA3-2B1C3B7517B8}" type="presOf" srcId="{B2F594F8-F0B1-48FB-9913-85CF2DEC38C0}" destId="{D4D4465F-5E74-4FAA-9034-486D669369C9}" srcOrd="0" destOrd="0" presId="urn:microsoft.com/office/officeart/2008/layout/VerticalCurvedList"/>
    <dgm:cxn modelId="{37CA087C-4A61-4D86-B896-FC16633C2BD1}" type="presOf" srcId="{04120D0A-38E2-40E0-B592-54072D27ABEC}" destId="{CB3DC326-D725-44E1-8BBF-A16C093FB906}" srcOrd="0" destOrd="0" presId="urn:microsoft.com/office/officeart/2008/layout/VerticalCurvedList"/>
    <dgm:cxn modelId="{9CA58191-5697-449A-8899-F426A204E559}" srcId="{91F5FE7F-EA9C-4DA3-BBD0-2F7CCF8349E9}" destId="{04120D0A-38E2-40E0-B592-54072D27ABEC}" srcOrd="2" destOrd="0" parTransId="{9C904A10-0F64-4C91-B72B-A4D84A61634C}" sibTransId="{0985964E-0FD6-45DC-AF4B-0B799BE9B14C}"/>
    <dgm:cxn modelId="{7D99A49C-C410-4D20-9D09-6073B46666B6}" type="presOf" srcId="{91F5FE7F-EA9C-4DA3-BBD0-2F7CCF8349E9}" destId="{CAD3D637-C1B5-4DEE-9D1B-C5403F120F31}" srcOrd="0" destOrd="0" presId="urn:microsoft.com/office/officeart/2008/layout/VerticalCurvedList"/>
    <dgm:cxn modelId="{940985AD-EAA6-44CD-A760-20CC30EBC553}" srcId="{91F5FE7F-EA9C-4DA3-BBD0-2F7CCF8349E9}" destId="{9529A3B1-ADCC-425B-A874-C32FCC0D31C2}" srcOrd="1" destOrd="0" parTransId="{1689725C-BC4D-4626-9EA0-477BF0021444}" sibTransId="{0B413C84-D091-4283-AA84-7B8C2E66EA73}"/>
    <dgm:cxn modelId="{CBB3513E-767B-4E72-8502-EFAF6A1FFED2}" type="presParOf" srcId="{CAD3D637-C1B5-4DEE-9D1B-C5403F120F31}" destId="{7E512809-25E8-47DC-8B28-4772BC89D4D1}" srcOrd="0" destOrd="0" presId="urn:microsoft.com/office/officeart/2008/layout/VerticalCurvedList"/>
    <dgm:cxn modelId="{6350438E-813A-48AD-85AF-FC923907258A}" type="presParOf" srcId="{7E512809-25E8-47DC-8B28-4772BC89D4D1}" destId="{6768C93E-FE68-4C0E-A1E3-DC150A0FC3A7}" srcOrd="0" destOrd="0" presId="urn:microsoft.com/office/officeart/2008/layout/VerticalCurvedList"/>
    <dgm:cxn modelId="{CA69AFF0-D851-46D9-88F5-F31321D51BAF}" type="presParOf" srcId="{6768C93E-FE68-4C0E-A1E3-DC150A0FC3A7}" destId="{23C3129F-AADD-49F5-8742-25F6DDFAAD3C}" srcOrd="0" destOrd="0" presId="urn:microsoft.com/office/officeart/2008/layout/VerticalCurvedList"/>
    <dgm:cxn modelId="{96F334C8-408B-477B-AFB3-B4A1093BEEB8}" type="presParOf" srcId="{6768C93E-FE68-4C0E-A1E3-DC150A0FC3A7}" destId="{D4D4465F-5E74-4FAA-9034-486D669369C9}" srcOrd="1" destOrd="0" presId="urn:microsoft.com/office/officeart/2008/layout/VerticalCurvedList"/>
    <dgm:cxn modelId="{75E0AB23-97EF-4894-AFEF-C87B6858E9E7}" type="presParOf" srcId="{6768C93E-FE68-4C0E-A1E3-DC150A0FC3A7}" destId="{D87A84B2-23EE-4433-9D3F-99A37BCB96D7}" srcOrd="2" destOrd="0" presId="urn:microsoft.com/office/officeart/2008/layout/VerticalCurvedList"/>
    <dgm:cxn modelId="{D29A831A-8286-4564-AE34-D23F671733B3}" type="presParOf" srcId="{6768C93E-FE68-4C0E-A1E3-DC150A0FC3A7}" destId="{89A83105-17B8-454E-B67D-5706BC561736}" srcOrd="3" destOrd="0" presId="urn:microsoft.com/office/officeart/2008/layout/VerticalCurvedList"/>
    <dgm:cxn modelId="{988BAE08-0AEE-45DE-B4D2-F763A4B74AD3}" type="presParOf" srcId="{7E512809-25E8-47DC-8B28-4772BC89D4D1}" destId="{9944AD42-C5ED-4CEA-B6E6-66FBAC317E21}" srcOrd="1" destOrd="0" presId="urn:microsoft.com/office/officeart/2008/layout/VerticalCurvedList"/>
    <dgm:cxn modelId="{FEE8BC3E-7936-4A42-BCDB-F8C4CE69167A}" type="presParOf" srcId="{7E512809-25E8-47DC-8B28-4772BC89D4D1}" destId="{07AB3035-C373-4DAB-820A-EC806DFD37E7}" srcOrd="2" destOrd="0" presId="urn:microsoft.com/office/officeart/2008/layout/VerticalCurvedList"/>
    <dgm:cxn modelId="{7CF4FEC5-3789-4B72-BB03-57915D66956E}" type="presParOf" srcId="{07AB3035-C373-4DAB-820A-EC806DFD37E7}" destId="{DD8C81EC-AEFA-423E-84C8-38EFB220D265}" srcOrd="0" destOrd="0" presId="urn:microsoft.com/office/officeart/2008/layout/VerticalCurvedList"/>
    <dgm:cxn modelId="{71ACF84A-6B65-4589-B409-AA3B97397767}" type="presParOf" srcId="{7E512809-25E8-47DC-8B28-4772BC89D4D1}" destId="{BC58FE5F-2183-4ECE-B973-03E38399A6D0}" srcOrd="3" destOrd="0" presId="urn:microsoft.com/office/officeart/2008/layout/VerticalCurvedList"/>
    <dgm:cxn modelId="{0EE84320-B764-4745-80EE-1B8DEBEE1AC6}" type="presParOf" srcId="{7E512809-25E8-47DC-8B28-4772BC89D4D1}" destId="{6FDCE947-37A7-4A81-B3F5-9A84652F637E}" srcOrd="4" destOrd="0" presId="urn:microsoft.com/office/officeart/2008/layout/VerticalCurvedList"/>
    <dgm:cxn modelId="{E144A51E-DCB5-43F6-BDFC-5769C3255897}" type="presParOf" srcId="{6FDCE947-37A7-4A81-B3F5-9A84652F637E}" destId="{802FEAE1-2441-4AA1-8381-95C9E539F6EC}" srcOrd="0" destOrd="0" presId="urn:microsoft.com/office/officeart/2008/layout/VerticalCurvedList"/>
    <dgm:cxn modelId="{8B617FB4-C148-437D-908D-0CAEE460D433}" type="presParOf" srcId="{7E512809-25E8-47DC-8B28-4772BC89D4D1}" destId="{CB3DC326-D725-44E1-8BBF-A16C093FB906}" srcOrd="5" destOrd="0" presId="urn:microsoft.com/office/officeart/2008/layout/VerticalCurvedList"/>
    <dgm:cxn modelId="{B01C21D9-0AFC-4AA3-880A-150B621FB1DB}" type="presParOf" srcId="{7E512809-25E8-47DC-8B28-4772BC89D4D1}" destId="{5B82A1B5-CD11-47CB-9D75-8643EF88F426}" srcOrd="6" destOrd="0" presId="urn:microsoft.com/office/officeart/2008/layout/VerticalCurvedList"/>
    <dgm:cxn modelId="{87196C2F-5B54-45DC-8A8A-1B51CA031D33}" type="presParOf" srcId="{5B82A1B5-CD11-47CB-9D75-8643EF88F426}" destId="{67DEEB3D-33DD-4210-8CF9-D2AB120A92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20662-8F58-47DE-B04C-99D0CCE20B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3294FF53-4DD7-4C13-BA9C-19C40FA0587C}">
      <dgm:prSet phldrT="[Текст]" custT="1"/>
      <dgm:spPr/>
      <dgm:t>
        <a:bodyPr/>
        <a:lstStyle/>
        <a:p>
          <a:r>
            <a:rPr lang="ru-RU" sz="2400" dirty="0"/>
            <a:t>Неблагоприятный </a:t>
          </a:r>
          <a:r>
            <a:rPr lang="ru-RU" sz="2400" dirty="0" err="1"/>
            <a:t>преморбидный</a:t>
          </a:r>
          <a:r>
            <a:rPr lang="ru-RU" sz="2400" dirty="0"/>
            <a:t> фон</a:t>
          </a:r>
          <a:endParaRPr lang="ru-BY" sz="2400" dirty="0"/>
        </a:p>
      </dgm:t>
    </dgm:pt>
    <dgm:pt modelId="{2C5BCA52-7236-4453-90FA-CEC90603755D}" type="parTrans" cxnId="{0562377C-5FEF-4020-88EC-4B4FB383F322}">
      <dgm:prSet/>
      <dgm:spPr/>
      <dgm:t>
        <a:bodyPr/>
        <a:lstStyle/>
        <a:p>
          <a:endParaRPr lang="ru-BY" sz="2000"/>
        </a:p>
      </dgm:t>
    </dgm:pt>
    <dgm:pt modelId="{E5A982C5-1D9F-4CC3-ABE6-97C34E22F4CE}" type="sibTrans" cxnId="{0562377C-5FEF-4020-88EC-4B4FB383F322}">
      <dgm:prSet/>
      <dgm:spPr/>
      <dgm:t>
        <a:bodyPr/>
        <a:lstStyle/>
        <a:p>
          <a:endParaRPr lang="ru-BY" sz="2000"/>
        </a:p>
      </dgm:t>
    </dgm:pt>
    <dgm:pt modelId="{9A189EB2-F3D2-4A5A-B5BB-6F449B875A9C}">
      <dgm:prSet phldrT="[Текст]" custT="1"/>
      <dgm:spPr/>
      <dgm:t>
        <a:bodyPr/>
        <a:lstStyle/>
        <a:p>
          <a:r>
            <a:rPr lang="ru-RU" sz="1800" dirty="0"/>
            <a:t>Избыточная масса тела</a:t>
          </a:r>
          <a:endParaRPr lang="ru-BY" sz="1800" dirty="0"/>
        </a:p>
      </dgm:t>
    </dgm:pt>
    <dgm:pt modelId="{43753A41-6581-4A4E-AF07-CE5E5EDBFB53}" type="parTrans" cxnId="{9F9AEAE5-EBF2-4497-BB22-5B32D585ECB1}">
      <dgm:prSet/>
      <dgm:spPr/>
      <dgm:t>
        <a:bodyPr/>
        <a:lstStyle/>
        <a:p>
          <a:endParaRPr lang="ru-BY" sz="2000"/>
        </a:p>
      </dgm:t>
    </dgm:pt>
    <dgm:pt modelId="{6E362C8A-0B5A-4373-B3F5-0988C7775D5A}" type="sibTrans" cxnId="{9F9AEAE5-EBF2-4497-BB22-5B32D585ECB1}">
      <dgm:prSet/>
      <dgm:spPr/>
      <dgm:t>
        <a:bodyPr/>
        <a:lstStyle/>
        <a:p>
          <a:endParaRPr lang="ru-BY" sz="2000"/>
        </a:p>
      </dgm:t>
    </dgm:pt>
    <dgm:pt modelId="{CBE22063-5B77-40AE-BB38-E06ACF7754C9}">
      <dgm:prSet phldrT="[Текст]" custT="1"/>
      <dgm:spPr/>
      <dgm:t>
        <a:bodyPr/>
        <a:lstStyle/>
        <a:p>
          <a:r>
            <a:rPr lang="ru-RU" sz="2400" dirty="0"/>
            <a:t>Иммунодефицитные состояния различного генеза</a:t>
          </a:r>
        </a:p>
      </dgm:t>
    </dgm:pt>
    <dgm:pt modelId="{39942719-20A8-4DE4-ACEC-77992FFD1ECC}" type="parTrans" cxnId="{3630F253-2DE5-49C9-A80F-2761011413AD}">
      <dgm:prSet/>
      <dgm:spPr/>
      <dgm:t>
        <a:bodyPr/>
        <a:lstStyle/>
        <a:p>
          <a:endParaRPr lang="ru-BY" sz="2000"/>
        </a:p>
      </dgm:t>
    </dgm:pt>
    <dgm:pt modelId="{40042454-7085-4D4A-BA39-CD6E2D947164}" type="sibTrans" cxnId="{3630F253-2DE5-49C9-A80F-2761011413AD}">
      <dgm:prSet/>
      <dgm:spPr/>
      <dgm:t>
        <a:bodyPr/>
        <a:lstStyle/>
        <a:p>
          <a:endParaRPr lang="ru-BY" sz="2000"/>
        </a:p>
      </dgm:t>
    </dgm:pt>
    <dgm:pt modelId="{3517D0A7-A8E1-4758-ADA1-2C1FC74F233C}">
      <dgm:prSet phldrT="[Текст]" custT="1"/>
      <dgm:spPr/>
      <dgm:t>
        <a:bodyPr/>
        <a:lstStyle/>
        <a:p>
          <a:r>
            <a:rPr lang="ru-RU" sz="1800" dirty="0"/>
            <a:t>Сахарный диабет и нарушения обмена веществ</a:t>
          </a:r>
          <a:endParaRPr lang="ru-BY" sz="1800" dirty="0"/>
        </a:p>
      </dgm:t>
    </dgm:pt>
    <dgm:pt modelId="{E06BADD1-6AB4-4436-97FF-1E64CB114184}" type="parTrans" cxnId="{C4EA9A94-A127-4332-920C-81B901A9FF5A}">
      <dgm:prSet/>
      <dgm:spPr/>
      <dgm:t>
        <a:bodyPr/>
        <a:lstStyle/>
        <a:p>
          <a:endParaRPr lang="ru-BY" sz="2000"/>
        </a:p>
      </dgm:t>
    </dgm:pt>
    <dgm:pt modelId="{D9FA276B-7AE9-468F-91E7-1E2F8C4A2337}" type="sibTrans" cxnId="{C4EA9A94-A127-4332-920C-81B901A9FF5A}">
      <dgm:prSet/>
      <dgm:spPr/>
      <dgm:t>
        <a:bodyPr/>
        <a:lstStyle/>
        <a:p>
          <a:endParaRPr lang="ru-BY" sz="2000"/>
        </a:p>
      </dgm:t>
    </dgm:pt>
    <dgm:pt modelId="{AB52B788-7B83-49D4-AB24-7803EE6FE7BF}">
      <dgm:prSet phldrT="[Текст]" custT="1"/>
      <dgm:spPr/>
      <dgm:t>
        <a:bodyPr/>
        <a:lstStyle/>
        <a:p>
          <a:r>
            <a:rPr lang="ru-RU" sz="1800" dirty="0"/>
            <a:t>Артериальная гипертензия</a:t>
          </a:r>
          <a:endParaRPr lang="ru-BY" sz="1800" dirty="0"/>
        </a:p>
      </dgm:t>
    </dgm:pt>
    <dgm:pt modelId="{449D5443-C519-4D0F-A90D-DCE34FDC2DB7}" type="parTrans" cxnId="{DD51BEDA-1C89-452E-979B-361A1DD761EE}">
      <dgm:prSet/>
      <dgm:spPr/>
      <dgm:t>
        <a:bodyPr/>
        <a:lstStyle/>
        <a:p>
          <a:endParaRPr lang="ru-BY" sz="2000"/>
        </a:p>
      </dgm:t>
    </dgm:pt>
    <dgm:pt modelId="{B2833AA7-8AC8-466F-A75B-9DA1E501FE75}" type="sibTrans" cxnId="{DD51BEDA-1C89-452E-979B-361A1DD761EE}">
      <dgm:prSet/>
      <dgm:spPr/>
      <dgm:t>
        <a:bodyPr/>
        <a:lstStyle/>
        <a:p>
          <a:endParaRPr lang="ru-BY" sz="2000"/>
        </a:p>
      </dgm:t>
    </dgm:pt>
    <dgm:pt modelId="{2103A506-ACF0-41C0-A8F9-714048F01DA1}">
      <dgm:prSet phldrT="[Текст]" custT="1"/>
      <dgm:spPr/>
      <dgm:t>
        <a:bodyPr/>
        <a:lstStyle/>
        <a:p>
          <a:r>
            <a:rPr lang="ru-RU" sz="1800" dirty="0"/>
            <a:t>Заболевания сердца и сосудов</a:t>
          </a:r>
          <a:endParaRPr lang="ru-BY" sz="1800" dirty="0"/>
        </a:p>
      </dgm:t>
    </dgm:pt>
    <dgm:pt modelId="{4CE8DD95-06DB-4573-B092-6BB0BCCA8499}" type="parTrans" cxnId="{ED5B36B4-EB6D-4F2D-A690-9CF53F98D004}">
      <dgm:prSet/>
      <dgm:spPr/>
      <dgm:t>
        <a:bodyPr/>
        <a:lstStyle/>
        <a:p>
          <a:endParaRPr lang="ru-BY" sz="2000"/>
        </a:p>
      </dgm:t>
    </dgm:pt>
    <dgm:pt modelId="{4B4CBFD0-9380-4D17-912C-4A9141FDBADD}" type="sibTrans" cxnId="{ED5B36B4-EB6D-4F2D-A690-9CF53F98D004}">
      <dgm:prSet/>
      <dgm:spPr/>
      <dgm:t>
        <a:bodyPr/>
        <a:lstStyle/>
        <a:p>
          <a:endParaRPr lang="ru-BY" sz="2000"/>
        </a:p>
      </dgm:t>
    </dgm:pt>
    <dgm:pt modelId="{F4B65E59-D0B9-4D29-8FB5-90F40351FE50}">
      <dgm:prSet phldrT="[Текст]" custT="1"/>
      <dgm:spPr/>
      <dgm:t>
        <a:bodyPr/>
        <a:lstStyle/>
        <a:p>
          <a:r>
            <a:rPr lang="ru-RU" sz="1800" dirty="0"/>
            <a:t>Хронические болезни легких</a:t>
          </a:r>
          <a:endParaRPr lang="ru-BY" sz="1800" dirty="0"/>
        </a:p>
      </dgm:t>
    </dgm:pt>
    <dgm:pt modelId="{524A26A0-36B5-4E18-80B7-5EB149E65178}" type="parTrans" cxnId="{596428B3-ECC6-42AC-B97A-7705E87485AF}">
      <dgm:prSet/>
      <dgm:spPr/>
      <dgm:t>
        <a:bodyPr/>
        <a:lstStyle/>
        <a:p>
          <a:endParaRPr lang="ru-BY" sz="2000"/>
        </a:p>
      </dgm:t>
    </dgm:pt>
    <dgm:pt modelId="{D5BF002E-B039-4F31-B594-A8B2A5990C85}" type="sibTrans" cxnId="{596428B3-ECC6-42AC-B97A-7705E87485AF}">
      <dgm:prSet/>
      <dgm:spPr/>
      <dgm:t>
        <a:bodyPr/>
        <a:lstStyle/>
        <a:p>
          <a:endParaRPr lang="ru-BY" sz="2000"/>
        </a:p>
      </dgm:t>
    </dgm:pt>
    <dgm:pt modelId="{3AEDBA49-CC0C-410D-B4BF-39F0F3EA05BE}">
      <dgm:prSet custT="1"/>
      <dgm:spPr/>
      <dgm:t>
        <a:bodyPr/>
        <a:lstStyle/>
        <a:p>
          <a:r>
            <a:rPr lang="ru-RU" sz="2400" dirty="0"/>
            <a:t>Ко-инфекция, вызванная пневмококком, респираторно-</a:t>
          </a:r>
          <a:r>
            <a:rPr lang="ru-RU" sz="2400" dirty="0" err="1"/>
            <a:t>синтициальным</a:t>
          </a:r>
          <a:r>
            <a:rPr lang="ru-RU" sz="2400" dirty="0"/>
            <a:t> вирусом, вирусом гриппа и другими патогенами</a:t>
          </a:r>
          <a:endParaRPr lang="ru-BY" sz="2400" dirty="0"/>
        </a:p>
      </dgm:t>
    </dgm:pt>
    <dgm:pt modelId="{30C50457-A702-44C8-AD6B-8892C870C8D2}" type="parTrans" cxnId="{B1925916-4425-43B1-9344-AC2D30961C19}">
      <dgm:prSet/>
      <dgm:spPr/>
      <dgm:t>
        <a:bodyPr/>
        <a:lstStyle/>
        <a:p>
          <a:endParaRPr lang="ru-BY" sz="2000"/>
        </a:p>
      </dgm:t>
    </dgm:pt>
    <dgm:pt modelId="{BA370C12-E9AE-4581-AA09-67B1B235673C}" type="sibTrans" cxnId="{B1925916-4425-43B1-9344-AC2D30961C19}">
      <dgm:prSet/>
      <dgm:spPr/>
      <dgm:t>
        <a:bodyPr/>
        <a:lstStyle/>
        <a:p>
          <a:endParaRPr lang="ru-BY" sz="2000"/>
        </a:p>
      </dgm:t>
    </dgm:pt>
    <dgm:pt modelId="{7F9A89AA-E765-48D4-96D5-C607B9424B19}" type="pres">
      <dgm:prSet presAssocID="{D0F20662-8F58-47DE-B04C-99D0CCE20B3F}" presName="linear" presStyleCnt="0">
        <dgm:presLayoutVars>
          <dgm:animLvl val="lvl"/>
          <dgm:resizeHandles val="exact"/>
        </dgm:presLayoutVars>
      </dgm:prSet>
      <dgm:spPr/>
    </dgm:pt>
    <dgm:pt modelId="{CC7455CA-B894-46EC-A6F9-6F1893C2D4EC}" type="pres">
      <dgm:prSet presAssocID="{3294FF53-4DD7-4C13-BA9C-19C40FA058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7F2CD8-6C26-4106-B19D-F5DB9A9AED94}" type="pres">
      <dgm:prSet presAssocID="{3294FF53-4DD7-4C13-BA9C-19C40FA0587C}" presName="childText" presStyleLbl="revTx" presStyleIdx="0" presStyleCnt="1">
        <dgm:presLayoutVars>
          <dgm:bulletEnabled val="1"/>
        </dgm:presLayoutVars>
      </dgm:prSet>
      <dgm:spPr/>
    </dgm:pt>
    <dgm:pt modelId="{DFA9491B-74E7-4F5C-BCD0-BB254030E32D}" type="pres">
      <dgm:prSet presAssocID="{CBE22063-5B77-40AE-BB38-E06ACF7754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7312B9-8639-4F4D-A9D2-0A1FF2C19311}" type="pres">
      <dgm:prSet presAssocID="{40042454-7085-4D4A-BA39-CD6E2D947164}" presName="spacer" presStyleCnt="0"/>
      <dgm:spPr/>
    </dgm:pt>
    <dgm:pt modelId="{C6613BB8-95A3-43C4-B5C7-34D0D3F37286}" type="pres">
      <dgm:prSet presAssocID="{3AEDBA49-CC0C-410D-B4BF-39F0F3EA05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925916-4425-43B1-9344-AC2D30961C19}" srcId="{D0F20662-8F58-47DE-B04C-99D0CCE20B3F}" destId="{3AEDBA49-CC0C-410D-B4BF-39F0F3EA05BE}" srcOrd="2" destOrd="0" parTransId="{30C50457-A702-44C8-AD6B-8892C870C8D2}" sibTransId="{BA370C12-E9AE-4581-AA09-67B1B235673C}"/>
    <dgm:cxn modelId="{52A7DF1B-D3CF-4CB9-863E-824D3BBF28AF}" type="presOf" srcId="{AB52B788-7B83-49D4-AB24-7803EE6FE7BF}" destId="{C67F2CD8-6C26-4106-B19D-F5DB9A9AED94}" srcOrd="0" destOrd="2" presId="urn:microsoft.com/office/officeart/2005/8/layout/vList2"/>
    <dgm:cxn modelId="{4AC91F5D-F474-42FE-BB85-0E34E7C5B6ED}" type="presOf" srcId="{2103A506-ACF0-41C0-A8F9-714048F01DA1}" destId="{C67F2CD8-6C26-4106-B19D-F5DB9A9AED94}" srcOrd="0" destOrd="3" presId="urn:microsoft.com/office/officeart/2005/8/layout/vList2"/>
    <dgm:cxn modelId="{BBC16944-12FE-41C9-8171-FC2520332CCF}" type="presOf" srcId="{F4B65E59-D0B9-4D29-8FB5-90F40351FE50}" destId="{C67F2CD8-6C26-4106-B19D-F5DB9A9AED94}" srcOrd="0" destOrd="4" presId="urn:microsoft.com/office/officeart/2005/8/layout/vList2"/>
    <dgm:cxn modelId="{BCF17467-5B93-4D2B-9264-A49A46603662}" type="presOf" srcId="{3517D0A7-A8E1-4758-ADA1-2C1FC74F233C}" destId="{C67F2CD8-6C26-4106-B19D-F5DB9A9AED94}" srcOrd="0" destOrd="1" presId="urn:microsoft.com/office/officeart/2005/8/layout/vList2"/>
    <dgm:cxn modelId="{8CDC1173-6EA1-4E13-965A-1B32EA4A445B}" type="presOf" srcId="{CBE22063-5B77-40AE-BB38-E06ACF7754C9}" destId="{DFA9491B-74E7-4F5C-BCD0-BB254030E32D}" srcOrd="0" destOrd="0" presId="urn:microsoft.com/office/officeart/2005/8/layout/vList2"/>
    <dgm:cxn modelId="{3630F253-2DE5-49C9-A80F-2761011413AD}" srcId="{D0F20662-8F58-47DE-B04C-99D0CCE20B3F}" destId="{CBE22063-5B77-40AE-BB38-E06ACF7754C9}" srcOrd="1" destOrd="0" parTransId="{39942719-20A8-4DE4-ACEC-77992FFD1ECC}" sibTransId="{40042454-7085-4D4A-BA39-CD6E2D947164}"/>
    <dgm:cxn modelId="{C602ED56-9F66-4FE9-B066-AF655D9DAA47}" type="presOf" srcId="{3AEDBA49-CC0C-410D-B4BF-39F0F3EA05BE}" destId="{C6613BB8-95A3-43C4-B5C7-34D0D3F37286}" srcOrd="0" destOrd="0" presId="urn:microsoft.com/office/officeart/2005/8/layout/vList2"/>
    <dgm:cxn modelId="{0562377C-5FEF-4020-88EC-4B4FB383F322}" srcId="{D0F20662-8F58-47DE-B04C-99D0CCE20B3F}" destId="{3294FF53-4DD7-4C13-BA9C-19C40FA0587C}" srcOrd="0" destOrd="0" parTransId="{2C5BCA52-7236-4453-90FA-CEC90603755D}" sibTransId="{E5A982C5-1D9F-4CC3-ABE6-97C34E22F4CE}"/>
    <dgm:cxn modelId="{ADEB4A7F-CB85-47F8-864E-5DC6779E586A}" type="presOf" srcId="{D0F20662-8F58-47DE-B04C-99D0CCE20B3F}" destId="{7F9A89AA-E765-48D4-96D5-C607B9424B19}" srcOrd="0" destOrd="0" presId="urn:microsoft.com/office/officeart/2005/8/layout/vList2"/>
    <dgm:cxn modelId="{C4EA9A94-A127-4332-920C-81B901A9FF5A}" srcId="{3294FF53-4DD7-4C13-BA9C-19C40FA0587C}" destId="{3517D0A7-A8E1-4758-ADA1-2C1FC74F233C}" srcOrd="1" destOrd="0" parTransId="{E06BADD1-6AB4-4436-97FF-1E64CB114184}" sibTransId="{D9FA276B-7AE9-468F-91E7-1E2F8C4A2337}"/>
    <dgm:cxn modelId="{3DDE6995-40FA-420E-BE4A-E04B40B95C74}" type="presOf" srcId="{9A189EB2-F3D2-4A5A-B5BB-6F449B875A9C}" destId="{C67F2CD8-6C26-4106-B19D-F5DB9A9AED94}" srcOrd="0" destOrd="0" presId="urn:microsoft.com/office/officeart/2005/8/layout/vList2"/>
    <dgm:cxn modelId="{AD64EB9B-AF91-46FA-9895-D482FADC1727}" type="presOf" srcId="{3294FF53-4DD7-4C13-BA9C-19C40FA0587C}" destId="{CC7455CA-B894-46EC-A6F9-6F1893C2D4EC}" srcOrd="0" destOrd="0" presId="urn:microsoft.com/office/officeart/2005/8/layout/vList2"/>
    <dgm:cxn modelId="{596428B3-ECC6-42AC-B97A-7705E87485AF}" srcId="{3294FF53-4DD7-4C13-BA9C-19C40FA0587C}" destId="{F4B65E59-D0B9-4D29-8FB5-90F40351FE50}" srcOrd="4" destOrd="0" parTransId="{524A26A0-36B5-4E18-80B7-5EB149E65178}" sibTransId="{D5BF002E-B039-4F31-B594-A8B2A5990C85}"/>
    <dgm:cxn modelId="{ED5B36B4-EB6D-4F2D-A690-9CF53F98D004}" srcId="{3294FF53-4DD7-4C13-BA9C-19C40FA0587C}" destId="{2103A506-ACF0-41C0-A8F9-714048F01DA1}" srcOrd="3" destOrd="0" parTransId="{4CE8DD95-06DB-4573-B092-6BB0BCCA8499}" sibTransId="{4B4CBFD0-9380-4D17-912C-4A9141FDBADD}"/>
    <dgm:cxn modelId="{DD51BEDA-1C89-452E-979B-361A1DD761EE}" srcId="{3294FF53-4DD7-4C13-BA9C-19C40FA0587C}" destId="{AB52B788-7B83-49D4-AB24-7803EE6FE7BF}" srcOrd="2" destOrd="0" parTransId="{449D5443-C519-4D0F-A90D-DCE34FDC2DB7}" sibTransId="{B2833AA7-8AC8-466F-A75B-9DA1E501FE75}"/>
    <dgm:cxn modelId="{9F9AEAE5-EBF2-4497-BB22-5B32D585ECB1}" srcId="{3294FF53-4DD7-4C13-BA9C-19C40FA0587C}" destId="{9A189EB2-F3D2-4A5A-B5BB-6F449B875A9C}" srcOrd="0" destOrd="0" parTransId="{43753A41-6581-4A4E-AF07-CE5E5EDBFB53}" sibTransId="{6E362C8A-0B5A-4373-B3F5-0988C7775D5A}"/>
    <dgm:cxn modelId="{F23C96A1-5670-4133-BF41-4648BE7F5398}" type="presParOf" srcId="{7F9A89AA-E765-48D4-96D5-C607B9424B19}" destId="{CC7455CA-B894-46EC-A6F9-6F1893C2D4EC}" srcOrd="0" destOrd="0" presId="urn:microsoft.com/office/officeart/2005/8/layout/vList2"/>
    <dgm:cxn modelId="{62A02F9A-BC3B-4D31-81F7-60607A54C03D}" type="presParOf" srcId="{7F9A89AA-E765-48D4-96D5-C607B9424B19}" destId="{C67F2CD8-6C26-4106-B19D-F5DB9A9AED94}" srcOrd="1" destOrd="0" presId="urn:microsoft.com/office/officeart/2005/8/layout/vList2"/>
    <dgm:cxn modelId="{19D4F872-F30D-4D7A-BBDF-CBECCAF447CE}" type="presParOf" srcId="{7F9A89AA-E765-48D4-96D5-C607B9424B19}" destId="{DFA9491B-74E7-4F5C-BCD0-BB254030E32D}" srcOrd="2" destOrd="0" presId="urn:microsoft.com/office/officeart/2005/8/layout/vList2"/>
    <dgm:cxn modelId="{84D834E2-7CB0-49A3-8953-D43DA888FFB6}" type="presParOf" srcId="{7F9A89AA-E765-48D4-96D5-C607B9424B19}" destId="{D37312B9-8639-4F4D-A9D2-0A1FF2C19311}" srcOrd="3" destOrd="0" presId="urn:microsoft.com/office/officeart/2005/8/layout/vList2"/>
    <dgm:cxn modelId="{881E3C18-0C83-4CCA-B205-2A5A6E427D05}" type="presParOf" srcId="{7F9A89AA-E765-48D4-96D5-C607B9424B19}" destId="{C6613BB8-95A3-43C4-B5C7-34D0D3F372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4765E-8A29-450E-97D8-23CF2B434D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7BA699C-F2EC-4D50-BD98-DF26199717AC}">
      <dgm:prSet phldrT="[Текст]"/>
      <dgm:spPr/>
      <dgm:t>
        <a:bodyPr/>
        <a:lstStyle/>
        <a:p>
          <a:r>
            <a:rPr lang="ru-RU" dirty="0"/>
            <a:t>Риск тяжелого течения заболевания</a:t>
          </a:r>
        </a:p>
        <a:p>
          <a:r>
            <a:rPr lang="ru-RU" dirty="0"/>
            <a:t>Риск развития осложнений</a:t>
          </a:r>
        </a:p>
        <a:p>
          <a:r>
            <a:rPr lang="ru-RU" dirty="0"/>
            <a:t>Риск неблагоприятного исхода</a:t>
          </a:r>
        </a:p>
      </dgm:t>
    </dgm:pt>
    <dgm:pt modelId="{DF32731A-5786-4E4A-8E06-137352F9C3B4}" type="parTrans" cxnId="{D1E708F3-AA0D-42E4-A850-F10911C02285}">
      <dgm:prSet/>
      <dgm:spPr/>
      <dgm:t>
        <a:bodyPr/>
        <a:lstStyle/>
        <a:p>
          <a:endParaRPr lang="ru-RU"/>
        </a:p>
      </dgm:t>
    </dgm:pt>
    <dgm:pt modelId="{994DEF4C-9553-4969-9E28-BAB3AE34395E}" type="sibTrans" cxnId="{D1E708F3-AA0D-42E4-A850-F10911C02285}">
      <dgm:prSet/>
      <dgm:spPr/>
      <dgm:t>
        <a:bodyPr/>
        <a:lstStyle/>
        <a:p>
          <a:endParaRPr lang="ru-RU"/>
        </a:p>
      </dgm:t>
    </dgm:pt>
    <dgm:pt modelId="{7958B9CB-E725-4681-9FE3-F7D64E788B8E}">
      <dgm:prSet phldrT="[Текст]"/>
      <dgm:spPr/>
      <dgm:t>
        <a:bodyPr/>
        <a:lstStyle/>
        <a:p>
          <a:r>
            <a:rPr lang="ru-RU" dirty="0"/>
            <a:t>Риски отсутствуют</a:t>
          </a:r>
        </a:p>
      </dgm:t>
    </dgm:pt>
    <dgm:pt modelId="{346C1365-94BB-4E16-B71B-1CEADB583B60}" type="parTrans" cxnId="{30C2C746-2C16-486D-A64F-B890B68AB018}">
      <dgm:prSet/>
      <dgm:spPr/>
      <dgm:t>
        <a:bodyPr/>
        <a:lstStyle/>
        <a:p>
          <a:endParaRPr lang="ru-RU"/>
        </a:p>
      </dgm:t>
    </dgm:pt>
    <dgm:pt modelId="{46E568E5-30D8-4D35-9D9D-7FDF5A8EF972}" type="sibTrans" cxnId="{30C2C746-2C16-486D-A64F-B890B68AB018}">
      <dgm:prSet/>
      <dgm:spPr/>
      <dgm:t>
        <a:bodyPr/>
        <a:lstStyle/>
        <a:p>
          <a:endParaRPr lang="ru-RU"/>
        </a:p>
      </dgm:t>
    </dgm:pt>
    <dgm:pt modelId="{36F5FAEC-998B-4154-A3E2-6D32BF3A1A66}" type="pres">
      <dgm:prSet presAssocID="{3254765E-8A29-450E-97D8-23CF2B434DD0}" presName="linearFlow" presStyleCnt="0">
        <dgm:presLayoutVars>
          <dgm:dir/>
          <dgm:resizeHandles val="exact"/>
        </dgm:presLayoutVars>
      </dgm:prSet>
      <dgm:spPr/>
    </dgm:pt>
    <dgm:pt modelId="{E7CE1511-8A4B-4632-BF6D-EA9580731F68}" type="pres">
      <dgm:prSet presAssocID="{B7BA699C-F2EC-4D50-BD98-DF26199717AC}" presName="composite" presStyleCnt="0"/>
      <dgm:spPr/>
    </dgm:pt>
    <dgm:pt modelId="{492B8EB9-EA65-4811-B571-4B4C2CD7CBBF}" type="pres">
      <dgm:prSet presAssocID="{B7BA699C-F2EC-4D50-BD98-DF26199717AC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9F0E7B14-32D0-46BC-9E8D-6E9C41422248}" type="pres">
      <dgm:prSet presAssocID="{B7BA699C-F2EC-4D50-BD98-DF26199717AC}" presName="txShp" presStyleLbl="node1" presStyleIdx="0" presStyleCnt="2">
        <dgm:presLayoutVars>
          <dgm:bulletEnabled val="1"/>
        </dgm:presLayoutVars>
      </dgm:prSet>
      <dgm:spPr/>
    </dgm:pt>
    <dgm:pt modelId="{C78AB2AE-1E6D-44C0-BBBA-87FB430A3E2D}" type="pres">
      <dgm:prSet presAssocID="{994DEF4C-9553-4969-9E28-BAB3AE34395E}" presName="spacing" presStyleCnt="0"/>
      <dgm:spPr/>
    </dgm:pt>
    <dgm:pt modelId="{272FBBEF-4EB2-49A2-B8EA-AE41890F1173}" type="pres">
      <dgm:prSet presAssocID="{7958B9CB-E725-4681-9FE3-F7D64E788B8E}" presName="composite" presStyleCnt="0"/>
      <dgm:spPr/>
    </dgm:pt>
    <dgm:pt modelId="{4B4DE63C-C1FC-4BCE-A5DA-B9AA2D0CCF52}" type="pres">
      <dgm:prSet presAssocID="{7958B9CB-E725-4681-9FE3-F7D64E788B8E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AEE2E064-6200-465E-B16F-13EC77849B3E}" type="pres">
      <dgm:prSet presAssocID="{7958B9CB-E725-4681-9FE3-F7D64E788B8E}" presName="txShp" presStyleLbl="node1" presStyleIdx="1" presStyleCnt="2">
        <dgm:presLayoutVars>
          <dgm:bulletEnabled val="1"/>
        </dgm:presLayoutVars>
      </dgm:prSet>
      <dgm:spPr/>
    </dgm:pt>
  </dgm:ptLst>
  <dgm:cxnLst>
    <dgm:cxn modelId="{76A58C04-5CE4-49C8-A3E5-74A5AB269D47}" type="presOf" srcId="{7958B9CB-E725-4681-9FE3-F7D64E788B8E}" destId="{AEE2E064-6200-465E-B16F-13EC77849B3E}" srcOrd="0" destOrd="0" presId="urn:microsoft.com/office/officeart/2005/8/layout/vList3"/>
    <dgm:cxn modelId="{C6B97718-EB1C-41FE-A4D8-FACE5CAEBA4C}" type="presOf" srcId="{3254765E-8A29-450E-97D8-23CF2B434DD0}" destId="{36F5FAEC-998B-4154-A3E2-6D32BF3A1A66}" srcOrd="0" destOrd="0" presId="urn:microsoft.com/office/officeart/2005/8/layout/vList3"/>
    <dgm:cxn modelId="{30C2C746-2C16-486D-A64F-B890B68AB018}" srcId="{3254765E-8A29-450E-97D8-23CF2B434DD0}" destId="{7958B9CB-E725-4681-9FE3-F7D64E788B8E}" srcOrd="1" destOrd="0" parTransId="{346C1365-94BB-4E16-B71B-1CEADB583B60}" sibTransId="{46E568E5-30D8-4D35-9D9D-7FDF5A8EF972}"/>
    <dgm:cxn modelId="{ADBA5DF1-FEE9-4357-8A38-1234EC3DE62E}" type="presOf" srcId="{B7BA699C-F2EC-4D50-BD98-DF26199717AC}" destId="{9F0E7B14-32D0-46BC-9E8D-6E9C41422248}" srcOrd="0" destOrd="0" presId="urn:microsoft.com/office/officeart/2005/8/layout/vList3"/>
    <dgm:cxn modelId="{D1E708F3-AA0D-42E4-A850-F10911C02285}" srcId="{3254765E-8A29-450E-97D8-23CF2B434DD0}" destId="{B7BA699C-F2EC-4D50-BD98-DF26199717AC}" srcOrd="0" destOrd="0" parTransId="{DF32731A-5786-4E4A-8E06-137352F9C3B4}" sibTransId="{994DEF4C-9553-4969-9E28-BAB3AE34395E}"/>
    <dgm:cxn modelId="{75D5E160-FAB3-426C-86DC-E3067D84F8BF}" type="presParOf" srcId="{36F5FAEC-998B-4154-A3E2-6D32BF3A1A66}" destId="{E7CE1511-8A4B-4632-BF6D-EA9580731F68}" srcOrd="0" destOrd="0" presId="urn:microsoft.com/office/officeart/2005/8/layout/vList3"/>
    <dgm:cxn modelId="{28840788-3EF8-48DC-B3F3-347E4C6AFF2B}" type="presParOf" srcId="{E7CE1511-8A4B-4632-BF6D-EA9580731F68}" destId="{492B8EB9-EA65-4811-B571-4B4C2CD7CBBF}" srcOrd="0" destOrd="0" presId="urn:microsoft.com/office/officeart/2005/8/layout/vList3"/>
    <dgm:cxn modelId="{9D13ADB8-CB7A-4D59-8778-FDDA4F6E24E4}" type="presParOf" srcId="{E7CE1511-8A4B-4632-BF6D-EA9580731F68}" destId="{9F0E7B14-32D0-46BC-9E8D-6E9C41422248}" srcOrd="1" destOrd="0" presId="urn:microsoft.com/office/officeart/2005/8/layout/vList3"/>
    <dgm:cxn modelId="{9574B82F-0EB7-4CB9-894A-91B992F51AE9}" type="presParOf" srcId="{36F5FAEC-998B-4154-A3E2-6D32BF3A1A66}" destId="{C78AB2AE-1E6D-44C0-BBBA-87FB430A3E2D}" srcOrd="1" destOrd="0" presId="urn:microsoft.com/office/officeart/2005/8/layout/vList3"/>
    <dgm:cxn modelId="{45A7846B-D729-4F1A-B580-F85969262F79}" type="presParOf" srcId="{36F5FAEC-998B-4154-A3E2-6D32BF3A1A66}" destId="{272FBBEF-4EB2-49A2-B8EA-AE41890F1173}" srcOrd="2" destOrd="0" presId="urn:microsoft.com/office/officeart/2005/8/layout/vList3"/>
    <dgm:cxn modelId="{ACCABFF7-75D5-4C67-ACCF-662FAA9FD0A9}" type="presParOf" srcId="{272FBBEF-4EB2-49A2-B8EA-AE41890F1173}" destId="{4B4DE63C-C1FC-4BCE-A5DA-B9AA2D0CCF52}" srcOrd="0" destOrd="0" presId="urn:microsoft.com/office/officeart/2005/8/layout/vList3"/>
    <dgm:cxn modelId="{584E9FCF-73F0-4978-85CF-C1198C3DAC37}" type="presParOf" srcId="{272FBBEF-4EB2-49A2-B8EA-AE41890F1173}" destId="{AEE2E064-6200-465E-B16F-13EC77849B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18B47-D100-45B6-B224-0B4C1D8C06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204D03C4-D4C8-4955-B08C-C2FFD1C278CC}">
      <dgm:prSet phldrT="[Текст]"/>
      <dgm:spPr/>
      <dgm:t>
        <a:bodyPr/>
        <a:lstStyle/>
        <a:p>
          <a:r>
            <a:rPr lang="ru-RU" dirty="0"/>
            <a:t>Прививки проводятся с письменного согласия родителей или законных представителей</a:t>
          </a:r>
          <a:endParaRPr lang="ru-BY" dirty="0"/>
        </a:p>
      </dgm:t>
    </dgm:pt>
    <dgm:pt modelId="{886859C0-9CC1-4DCB-8ABD-6C84904CBDB2}" type="parTrans" cxnId="{0B6FB47F-23A3-4E75-AE12-E0E639DAEE57}">
      <dgm:prSet/>
      <dgm:spPr/>
      <dgm:t>
        <a:bodyPr/>
        <a:lstStyle/>
        <a:p>
          <a:endParaRPr lang="ru-BY"/>
        </a:p>
      </dgm:t>
    </dgm:pt>
    <dgm:pt modelId="{1D5D858B-7804-4BE4-BD30-0D4019947850}" type="sibTrans" cxnId="{0B6FB47F-23A3-4E75-AE12-E0E639DAEE57}">
      <dgm:prSet/>
      <dgm:spPr/>
      <dgm:t>
        <a:bodyPr/>
        <a:lstStyle/>
        <a:p>
          <a:endParaRPr lang="ru-BY"/>
        </a:p>
      </dgm:t>
    </dgm:pt>
    <dgm:pt modelId="{6A5C4F5C-C555-4A31-BE77-78CB4BB278CC}">
      <dgm:prSet phldrT="[Текст]"/>
      <dgm:spPr/>
      <dgm:t>
        <a:bodyPr/>
        <a:lstStyle/>
        <a:p>
          <a:r>
            <a:rPr lang="ru-RU" dirty="0"/>
            <a:t>Если ребенок перенес инфекцию COVID-19, то для проведения вакцинации должно пройти не менее шести месяцев</a:t>
          </a:r>
          <a:endParaRPr lang="ru-BY" dirty="0"/>
        </a:p>
      </dgm:t>
    </dgm:pt>
    <dgm:pt modelId="{26894ADF-9468-4233-A2B1-A5FEE923E4DA}" type="parTrans" cxnId="{ED319262-0A62-48BF-906E-2BDF844B492F}">
      <dgm:prSet/>
      <dgm:spPr/>
      <dgm:t>
        <a:bodyPr/>
        <a:lstStyle/>
        <a:p>
          <a:endParaRPr lang="ru-BY"/>
        </a:p>
      </dgm:t>
    </dgm:pt>
    <dgm:pt modelId="{5F28AF37-5E57-4379-BF96-7FCB3B91B84A}" type="sibTrans" cxnId="{ED319262-0A62-48BF-906E-2BDF844B492F}">
      <dgm:prSet/>
      <dgm:spPr/>
      <dgm:t>
        <a:bodyPr/>
        <a:lstStyle/>
        <a:p>
          <a:endParaRPr lang="ru-BY"/>
        </a:p>
      </dgm:t>
    </dgm:pt>
    <dgm:pt modelId="{C9AA22D2-AD9B-46A3-8D3C-8EF5F32C8F78}">
      <dgm:prSet phldrT="[Текст]"/>
      <dgm:spPr/>
      <dgm:t>
        <a:bodyPr/>
        <a:lstStyle/>
        <a:p>
          <a:r>
            <a:rPr lang="ru-RU" dirty="0"/>
            <a:t>Важным условием является отсутствие противопоказаний к вакцинации</a:t>
          </a:r>
          <a:endParaRPr lang="ru-BY" dirty="0"/>
        </a:p>
      </dgm:t>
    </dgm:pt>
    <dgm:pt modelId="{D7ED59E8-57E6-489F-B234-6268C591D6D5}" type="parTrans" cxnId="{EE2BC4B9-3301-494B-A5D4-9F02B33C6EC7}">
      <dgm:prSet/>
      <dgm:spPr/>
      <dgm:t>
        <a:bodyPr/>
        <a:lstStyle/>
        <a:p>
          <a:endParaRPr lang="ru-BY"/>
        </a:p>
      </dgm:t>
    </dgm:pt>
    <dgm:pt modelId="{ACADCBE0-0172-46C6-A84A-F84BA81C0F9F}" type="sibTrans" cxnId="{EE2BC4B9-3301-494B-A5D4-9F02B33C6EC7}">
      <dgm:prSet/>
      <dgm:spPr/>
      <dgm:t>
        <a:bodyPr/>
        <a:lstStyle/>
        <a:p>
          <a:endParaRPr lang="ru-BY"/>
        </a:p>
      </dgm:t>
    </dgm:pt>
    <dgm:pt modelId="{01F9C05E-E256-4F5C-9689-CC8F5CBC6D7B}">
      <dgm:prSet phldrT="[Текст]"/>
      <dgm:spPr/>
      <dgm:t>
        <a:bodyPr/>
        <a:lstStyle/>
        <a:p>
          <a:r>
            <a:rPr lang="ru-RU" dirty="0"/>
            <a:t>Получить прививку можно после осмотра врача</a:t>
          </a:r>
          <a:endParaRPr lang="ru-BY" dirty="0"/>
        </a:p>
      </dgm:t>
    </dgm:pt>
    <dgm:pt modelId="{6786940D-7997-46E9-AA71-7F61AE69297E}" type="parTrans" cxnId="{512F2DA2-795B-410A-BDF7-2CE0A6FC94EC}">
      <dgm:prSet/>
      <dgm:spPr/>
      <dgm:t>
        <a:bodyPr/>
        <a:lstStyle/>
        <a:p>
          <a:endParaRPr lang="ru-BY"/>
        </a:p>
      </dgm:t>
    </dgm:pt>
    <dgm:pt modelId="{926022BD-5F7B-4AF2-9564-71103365396B}" type="sibTrans" cxnId="{512F2DA2-795B-410A-BDF7-2CE0A6FC94EC}">
      <dgm:prSet/>
      <dgm:spPr/>
      <dgm:t>
        <a:bodyPr/>
        <a:lstStyle/>
        <a:p>
          <a:endParaRPr lang="ru-BY"/>
        </a:p>
      </dgm:t>
    </dgm:pt>
    <dgm:pt modelId="{19D4C916-2202-4636-93A3-68C97B7F00BC}" type="pres">
      <dgm:prSet presAssocID="{D3218B47-D100-45B6-B224-0B4C1D8C06C3}" presName="diagram" presStyleCnt="0">
        <dgm:presLayoutVars>
          <dgm:dir/>
          <dgm:resizeHandles val="exact"/>
        </dgm:presLayoutVars>
      </dgm:prSet>
      <dgm:spPr/>
    </dgm:pt>
    <dgm:pt modelId="{81376D39-682D-4BBB-AC72-ACB037ED8A1A}" type="pres">
      <dgm:prSet presAssocID="{204D03C4-D4C8-4955-B08C-C2FFD1C278CC}" presName="node" presStyleLbl="node1" presStyleIdx="0" presStyleCnt="4">
        <dgm:presLayoutVars>
          <dgm:bulletEnabled val="1"/>
        </dgm:presLayoutVars>
      </dgm:prSet>
      <dgm:spPr/>
    </dgm:pt>
    <dgm:pt modelId="{27CBDAA8-AEE0-4FC6-BA45-87AC714FE2C5}" type="pres">
      <dgm:prSet presAssocID="{1D5D858B-7804-4BE4-BD30-0D4019947850}" presName="sibTrans" presStyleCnt="0"/>
      <dgm:spPr/>
    </dgm:pt>
    <dgm:pt modelId="{F701BED5-D7BA-4D48-BE61-2E9FB059BDF5}" type="pres">
      <dgm:prSet presAssocID="{6A5C4F5C-C555-4A31-BE77-78CB4BB278CC}" presName="node" presStyleLbl="node1" presStyleIdx="1" presStyleCnt="4">
        <dgm:presLayoutVars>
          <dgm:bulletEnabled val="1"/>
        </dgm:presLayoutVars>
      </dgm:prSet>
      <dgm:spPr/>
    </dgm:pt>
    <dgm:pt modelId="{85E839A4-44E5-4438-A1EC-05CC7B6834C2}" type="pres">
      <dgm:prSet presAssocID="{5F28AF37-5E57-4379-BF96-7FCB3B91B84A}" presName="sibTrans" presStyleCnt="0"/>
      <dgm:spPr/>
    </dgm:pt>
    <dgm:pt modelId="{5CF5F62A-B3FC-4F7C-BA0E-63829410C9AD}" type="pres">
      <dgm:prSet presAssocID="{C9AA22D2-AD9B-46A3-8D3C-8EF5F32C8F78}" presName="node" presStyleLbl="node1" presStyleIdx="2" presStyleCnt="4">
        <dgm:presLayoutVars>
          <dgm:bulletEnabled val="1"/>
        </dgm:presLayoutVars>
      </dgm:prSet>
      <dgm:spPr/>
    </dgm:pt>
    <dgm:pt modelId="{194FD030-AF50-4A44-8889-16B90C574FA1}" type="pres">
      <dgm:prSet presAssocID="{ACADCBE0-0172-46C6-A84A-F84BA81C0F9F}" presName="sibTrans" presStyleCnt="0"/>
      <dgm:spPr/>
    </dgm:pt>
    <dgm:pt modelId="{535F0517-30D5-4CA4-8A9A-F9F337243397}" type="pres">
      <dgm:prSet presAssocID="{01F9C05E-E256-4F5C-9689-CC8F5CBC6D7B}" presName="node" presStyleLbl="node1" presStyleIdx="3" presStyleCnt="4">
        <dgm:presLayoutVars>
          <dgm:bulletEnabled val="1"/>
        </dgm:presLayoutVars>
      </dgm:prSet>
      <dgm:spPr/>
    </dgm:pt>
  </dgm:ptLst>
  <dgm:cxnLst>
    <dgm:cxn modelId="{C9D95F32-DC44-40C0-A7A3-EDE19E307B8E}" type="presOf" srcId="{D3218B47-D100-45B6-B224-0B4C1D8C06C3}" destId="{19D4C916-2202-4636-93A3-68C97B7F00BC}" srcOrd="0" destOrd="0" presId="urn:microsoft.com/office/officeart/2005/8/layout/default"/>
    <dgm:cxn modelId="{1D133341-AD3D-4E06-B10E-FEC352868287}" type="presOf" srcId="{01F9C05E-E256-4F5C-9689-CC8F5CBC6D7B}" destId="{535F0517-30D5-4CA4-8A9A-F9F337243397}" srcOrd="0" destOrd="0" presId="urn:microsoft.com/office/officeart/2005/8/layout/default"/>
    <dgm:cxn modelId="{ED319262-0A62-48BF-906E-2BDF844B492F}" srcId="{D3218B47-D100-45B6-B224-0B4C1D8C06C3}" destId="{6A5C4F5C-C555-4A31-BE77-78CB4BB278CC}" srcOrd="1" destOrd="0" parTransId="{26894ADF-9468-4233-A2B1-A5FEE923E4DA}" sibTransId="{5F28AF37-5E57-4379-BF96-7FCB3B91B84A}"/>
    <dgm:cxn modelId="{085ABA77-8CD4-436E-86BA-BF1C4A7F6BD4}" type="presOf" srcId="{204D03C4-D4C8-4955-B08C-C2FFD1C278CC}" destId="{81376D39-682D-4BBB-AC72-ACB037ED8A1A}" srcOrd="0" destOrd="0" presId="urn:microsoft.com/office/officeart/2005/8/layout/default"/>
    <dgm:cxn modelId="{0B6FB47F-23A3-4E75-AE12-E0E639DAEE57}" srcId="{D3218B47-D100-45B6-B224-0B4C1D8C06C3}" destId="{204D03C4-D4C8-4955-B08C-C2FFD1C278CC}" srcOrd="0" destOrd="0" parTransId="{886859C0-9CC1-4DCB-8ABD-6C84904CBDB2}" sibTransId="{1D5D858B-7804-4BE4-BD30-0D4019947850}"/>
    <dgm:cxn modelId="{55E83A8A-04FB-47BA-9C10-C0A14E03BEB4}" type="presOf" srcId="{C9AA22D2-AD9B-46A3-8D3C-8EF5F32C8F78}" destId="{5CF5F62A-B3FC-4F7C-BA0E-63829410C9AD}" srcOrd="0" destOrd="0" presId="urn:microsoft.com/office/officeart/2005/8/layout/default"/>
    <dgm:cxn modelId="{6044AC96-CF52-4BCC-AA02-D5C731C913EB}" type="presOf" srcId="{6A5C4F5C-C555-4A31-BE77-78CB4BB278CC}" destId="{F701BED5-D7BA-4D48-BE61-2E9FB059BDF5}" srcOrd="0" destOrd="0" presId="urn:microsoft.com/office/officeart/2005/8/layout/default"/>
    <dgm:cxn modelId="{512F2DA2-795B-410A-BDF7-2CE0A6FC94EC}" srcId="{D3218B47-D100-45B6-B224-0B4C1D8C06C3}" destId="{01F9C05E-E256-4F5C-9689-CC8F5CBC6D7B}" srcOrd="3" destOrd="0" parTransId="{6786940D-7997-46E9-AA71-7F61AE69297E}" sibTransId="{926022BD-5F7B-4AF2-9564-71103365396B}"/>
    <dgm:cxn modelId="{EE2BC4B9-3301-494B-A5D4-9F02B33C6EC7}" srcId="{D3218B47-D100-45B6-B224-0B4C1D8C06C3}" destId="{C9AA22D2-AD9B-46A3-8D3C-8EF5F32C8F78}" srcOrd="2" destOrd="0" parTransId="{D7ED59E8-57E6-489F-B234-6268C591D6D5}" sibTransId="{ACADCBE0-0172-46C6-A84A-F84BA81C0F9F}"/>
    <dgm:cxn modelId="{AAC8BC93-7153-4158-A990-28D185ABF81C}" type="presParOf" srcId="{19D4C916-2202-4636-93A3-68C97B7F00BC}" destId="{81376D39-682D-4BBB-AC72-ACB037ED8A1A}" srcOrd="0" destOrd="0" presId="urn:microsoft.com/office/officeart/2005/8/layout/default"/>
    <dgm:cxn modelId="{28240F65-AC28-4026-AB5B-31A534CCAA19}" type="presParOf" srcId="{19D4C916-2202-4636-93A3-68C97B7F00BC}" destId="{27CBDAA8-AEE0-4FC6-BA45-87AC714FE2C5}" srcOrd="1" destOrd="0" presId="urn:microsoft.com/office/officeart/2005/8/layout/default"/>
    <dgm:cxn modelId="{96B2FAA1-EC34-4572-A125-B267873215EB}" type="presParOf" srcId="{19D4C916-2202-4636-93A3-68C97B7F00BC}" destId="{F701BED5-D7BA-4D48-BE61-2E9FB059BDF5}" srcOrd="2" destOrd="0" presId="urn:microsoft.com/office/officeart/2005/8/layout/default"/>
    <dgm:cxn modelId="{204561FF-E532-41AD-A05F-3770C93AF3F0}" type="presParOf" srcId="{19D4C916-2202-4636-93A3-68C97B7F00BC}" destId="{85E839A4-44E5-4438-A1EC-05CC7B6834C2}" srcOrd="3" destOrd="0" presId="urn:microsoft.com/office/officeart/2005/8/layout/default"/>
    <dgm:cxn modelId="{89C0B6C4-53D9-4DB5-BF8F-1D39A289CDA8}" type="presParOf" srcId="{19D4C916-2202-4636-93A3-68C97B7F00BC}" destId="{5CF5F62A-B3FC-4F7C-BA0E-63829410C9AD}" srcOrd="4" destOrd="0" presId="urn:microsoft.com/office/officeart/2005/8/layout/default"/>
    <dgm:cxn modelId="{F532BBDB-F82E-4150-882B-1F4E10F8DF1C}" type="presParOf" srcId="{19D4C916-2202-4636-93A3-68C97B7F00BC}" destId="{194FD030-AF50-4A44-8889-16B90C574FA1}" srcOrd="5" destOrd="0" presId="urn:microsoft.com/office/officeart/2005/8/layout/default"/>
    <dgm:cxn modelId="{7F38080B-F9D1-4AB4-B266-663B74A19527}" type="presParOf" srcId="{19D4C916-2202-4636-93A3-68C97B7F00BC}" destId="{535F0517-30D5-4CA4-8A9A-F9F3372433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8C4C3-F22F-4625-B2D8-CBF476B90C63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BY"/>
        </a:p>
      </dgm:t>
    </dgm:pt>
    <dgm:pt modelId="{26F53FAA-2B2F-49C0-AAE7-10A0145AB2D5}">
      <dgm:prSet phldrT="[Текст]" custT="1"/>
      <dgm:spPr/>
      <dgm:t>
        <a:bodyPr/>
        <a:lstStyle/>
        <a:p>
          <a:r>
            <a:rPr lang="ru-RU" sz="1400" dirty="0"/>
            <a:t>социальное дистанцирование: соблюдать расстояние 1-1,5 м между людьми</a:t>
          </a:r>
          <a:endParaRPr lang="ru-BY" sz="1400" dirty="0"/>
        </a:p>
      </dgm:t>
    </dgm:pt>
    <dgm:pt modelId="{3853E23C-4078-4554-B6AD-6C1EB2A3A167}" type="parTrans" cxnId="{B7C516F6-9311-4A9F-8E47-2555ACAEAE1E}">
      <dgm:prSet/>
      <dgm:spPr/>
      <dgm:t>
        <a:bodyPr/>
        <a:lstStyle/>
        <a:p>
          <a:endParaRPr lang="ru-BY" sz="1400"/>
        </a:p>
      </dgm:t>
    </dgm:pt>
    <dgm:pt modelId="{A3F8107E-2198-49A7-9D7A-6B767D62D99A}" type="sibTrans" cxnId="{B7C516F6-9311-4A9F-8E47-2555ACAEAE1E}">
      <dgm:prSet/>
      <dgm:spPr/>
      <dgm:t>
        <a:bodyPr/>
        <a:lstStyle/>
        <a:p>
          <a:endParaRPr lang="ru-BY" sz="1400"/>
        </a:p>
      </dgm:t>
    </dgm:pt>
    <dgm:pt modelId="{0E94C36A-DA69-4FD8-8153-49660FFA4737}">
      <dgm:prSet phldrT="[Текст]" custT="1"/>
      <dgm:spPr/>
      <dgm:t>
        <a:bodyPr/>
        <a:lstStyle/>
        <a:p>
          <a:r>
            <a:rPr lang="ru-RU" sz="1400" dirty="0"/>
            <a:t>использовать средства индивидуальной защиты органов дыхания в общественных местах, осуществлять смену маски каждые 2 часа</a:t>
          </a:r>
          <a:endParaRPr lang="ru-BY" sz="1400" dirty="0"/>
        </a:p>
      </dgm:t>
    </dgm:pt>
    <dgm:pt modelId="{C2B25926-8FA4-4723-A138-A23C1E535707}" type="parTrans" cxnId="{8B340A52-78E2-42EE-8E0B-08CFE2084082}">
      <dgm:prSet/>
      <dgm:spPr/>
      <dgm:t>
        <a:bodyPr/>
        <a:lstStyle/>
        <a:p>
          <a:endParaRPr lang="ru-BY" sz="1400"/>
        </a:p>
      </dgm:t>
    </dgm:pt>
    <dgm:pt modelId="{BD231A8E-B0E3-4979-9023-ED56615C12A4}" type="sibTrans" cxnId="{8B340A52-78E2-42EE-8E0B-08CFE2084082}">
      <dgm:prSet/>
      <dgm:spPr/>
      <dgm:t>
        <a:bodyPr/>
        <a:lstStyle/>
        <a:p>
          <a:endParaRPr lang="ru-BY" sz="1400"/>
        </a:p>
      </dgm:t>
    </dgm:pt>
    <dgm:pt modelId="{FD537EAA-5EE4-4941-81CF-20204AE2A4FE}">
      <dgm:prSet phldrT="[Текст]" custT="1"/>
      <dgm:spPr/>
      <dgm:t>
        <a:bodyPr/>
        <a:lstStyle/>
        <a:p>
          <a:r>
            <a:rPr lang="ru-RU" sz="1400" dirty="0"/>
            <a:t>соблюдать гигиену рук – как можно чаще мыть руки с мылом, использовать средство для дезинфекции рук на спиртовой основе</a:t>
          </a:r>
          <a:endParaRPr lang="ru-BY" sz="1400" dirty="0"/>
        </a:p>
      </dgm:t>
    </dgm:pt>
    <dgm:pt modelId="{0F5BA9CF-CA36-42DC-A17E-5883961C89BD}" type="parTrans" cxnId="{7C862F56-12BD-4F88-95AE-FA562D901DEF}">
      <dgm:prSet/>
      <dgm:spPr/>
      <dgm:t>
        <a:bodyPr/>
        <a:lstStyle/>
        <a:p>
          <a:endParaRPr lang="ru-BY" sz="1400"/>
        </a:p>
      </dgm:t>
    </dgm:pt>
    <dgm:pt modelId="{F19E32A6-5817-4B1E-854A-75A76F05F064}" type="sibTrans" cxnId="{7C862F56-12BD-4F88-95AE-FA562D901DEF}">
      <dgm:prSet/>
      <dgm:spPr/>
      <dgm:t>
        <a:bodyPr/>
        <a:lstStyle/>
        <a:p>
          <a:endParaRPr lang="ru-BY" sz="1400"/>
        </a:p>
      </dgm:t>
    </dgm:pt>
    <dgm:pt modelId="{8A771973-86C8-428B-85CE-51B5CFC9EF25}">
      <dgm:prSet custT="1"/>
      <dgm:spPr/>
      <dgm:t>
        <a:bodyPr/>
        <a:lstStyle/>
        <a:p>
          <a:r>
            <a:rPr lang="ru-RU" sz="1400" dirty="0"/>
            <a:t>ограничить посещение массовых мероприятий, особенно проходящих в закрытых помещениях</a:t>
          </a:r>
          <a:endParaRPr lang="ru-BY" sz="1400" dirty="0"/>
        </a:p>
      </dgm:t>
    </dgm:pt>
    <dgm:pt modelId="{70CA652E-9616-44DA-BF43-5FB97142146D}" type="parTrans" cxnId="{1AB264E3-FF84-441B-AD3E-7571F9047962}">
      <dgm:prSet/>
      <dgm:spPr/>
      <dgm:t>
        <a:bodyPr/>
        <a:lstStyle/>
        <a:p>
          <a:endParaRPr lang="ru-BY" sz="1400"/>
        </a:p>
      </dgm:t>
    </dgm:pt>
    <dgm:pt modelId="{18E719D3-0AA0-4CB9-A518-8509EC5BF199}" type="sibTrans" cxnId="{1AB264E3-FF84-441B-AD3E-7571F9047962}">
      <dgm:prSet/>
      <dgm:spPr/>
      <dgm:t>
        <a:bodyPr/>
        <a:lstStyle/>
        <a:p>
          <a:endParaRPr lang="ru-BY" sz="1400"/>
        </a:p>
      </dgm:t>
    </dgm:pt>
    <dgm:pt modelId="{384BF1A6-BCDA-4841-96C4-C1ECC01C6759}">
      <dgm:prSet custT="1"/>
      <dgm:spPr/>
      <dgm:t>
        <a:bodyPr/>
        <a:lstStyle/>
        <a:p>
          <a:r>
            <a:rPr lang="ru-RU" sz="1400" dirty="0"/>
            <a:t>избегать тесного контакта с людьми, имеющими симптомы ОРИ</a:t>
          </a:r>
          <a:endParaRPr lang="ru-BY" sz="1400" dirty="0"/>
        </a:p>
      </dgm:t>
    </dgm:pt>
    <dgm:pt modelId="{A57642E7-0517-409D-9D2F-0A44E8232964}" type="parTrans" cxnId="{7D2A65F5-0FC3-4447-BC98-2A9679CCF56F}">
      <dgm:prSet/>
      <dgm:spPr/>
      <dgm:t>
        <a:bodyPr/>
        <a:lstStyle/>
        <a:p>
          <a:endParaRPr lang="ru-BY" sz="1400"/>
        </a:p>
      </dgm:t>
    </dgm:pt>
    <dgm:pt modelId="{5B9D430C-B1A5-477D-AE37-1EE95CD1DE31}" type="sibTrans" cxnId="{7D2A65F5-0FC3-4447-BC98-2A9679CCF56F}">
      <dgm:prSet/>
      <dgm:spPr/>
      <dgm:t>
        <a:bodyPr/>
        <a:lstStyle/>
        <a:p>
          <a:endParaRPr lang="ru-BY" sz="1400"/>
        </a:p>
      </dgm:t>
    </dgm:pt>
    <dgm:pt modelId="{A00085B7-4A67-4304-96A9-025FF327898C}">
      <dgm:prSet custT="1"/>
      <dgm:spPr/>
      <dgm:t>
        <a:bodyPr/>
        <a:lstStyle/>
        <a:p>
          <a:r>
            <a:rPr lang="ru-RU" sz="1400" dirty="0"/>
            <a:t>максимально часто проветривать помещения и проводить влажную уборку (особое внимание следует уделить поверхностям, с которыми часто соприкасаетесь: дверные ручки, столы, поручни и т.д.)</a:t>
          </a:r>
          <a:endParaRPr lang="ru-BY" sz="1400" dirty="0"/>
        </a:p>
      </dgm:t>
    </dgm:pt>
    <dgm:pt modelId="{E8DCCE30-1781-4344-AFB4-DC5AF3CA3E5C}" type="parTrans" cxnId="{24F9E702-00F6-42F5-A2E6-0670F027E3D2}">
      <dgm:prSet/>
      <dgm:spPr/>
      <dgm:t>
        <a:bodyPr/>
        <a:lstStyle/>
        <a:p>
          <a:endParaRPr lang="ru-BY" sz="1400"/>
        </a:p>
      </dgm:t>
    </dgm:pt>
    <dgm:pt modelId="{06218EDA-D40A-4EF5-B279-4B6ACB7BA6E0}" type="sibTrans" cxnId="{24F9E702-00F6-42F5-A2E6-0670F027E3D2}">
      <dgm:prSet/>
      <dgm:spPr/>
      <dgm:t>
        <a:bodyPr/>
        <a:lstStyle/>
        <a:p>
          <a:endParaRPr lang="ru-BY" sz="1400"/>
        </a:p>
      </dgm:t>
    </dgm:pt>
    <dgm:pt modelId="{193FE787-BA3D-42FB-8C49-BBD4F29D4421}">
      <dgm:prSet custT="1"/>
      <dgm:spPr/>
      <dgm:t>
        <a:bodyPr/>
        <a:lstStyle/>
        <a:p>
          <a:r>
            <a:rPr lang="ru-RU" sz="1400" dirty="0"/>
            <a:t>соблюдать «респираторный этикет»</a:t>
          </a:r>
          <a:endParaRPr lang="ru-BY" sz="1400" dirty="0"/>
        </a:p>
      </dgm:t>
    </dgm:pt>
    <dgm:pt modelId="{491906D1-CFB9-4BDA-B1B9-852B938294AC}" type="parTrans" cxnId="{335A3E18-F0BF-4C85-9E34-6F2F31DF9B97}">
      <dgm:prSet/>
      <dgm:spPr/>
      <dgm:t>
        <a:bodyPr/>
        <a:lstStyle/>
        <a:p>
          <a:endParaRPr lang="ru-BY" sz="1400"/>
        </a:p>
      </dgm:t>
    </dgm:pt>
    <dgm:pt modelId="{8805AB3C-5C62-4CDA-88F6-1762B410722B}" type="sibTrans" cxnId="{335A3E18-F0BF-4C85-9E34-6F2F31DF9B97}">
      <dgm:prSet/>
      <dgm:spPr/>
      <dgm:t>
        <a:bodyPr/>
        <a:lstStyle/>
        <a:p>
          <a:endParaRPr lang="ru-BY" sz="1400"/>
        </a:p>
      </dgm:t>
    </dgm:pt>
    <dgm:pt modelId="{FD61006B-30B5-4A4D-8D31-455FF6E9BD08}" type="pres">
      <dgm:prSet presAssocID="{9018C4C3-F22F-4625-B2D8-CBF476B90C63}" presName="Name0" presStyleCnt="0">
        <dgm:presLayoutVars>
          <dgm:chMax val="7"/>
          <dgm:chPref val="7"/>
          <dgm:dir/>
        </dgm:presLayoutVars>
      </dgm:prSet>
      <dgm:spPr/>
    </dgm:pt>
    <dgm:pt modelId="{12B0E1FE-1B57-40BE-9AC5-CF67D8B5DE0A}" type="pres">
      <dgm:prSet presAssocID="{9018C4C3-F22F-4625-B2D8-CBF476B90C63}" presName="Name1" presStyleCnt="0"/>
      <dgm:spPr/>
    </dgm:pt>
    <dgm:pt modelId="{9E0CCF55-626C-40CC-9828-22291399D7F1}" type="pres">
      <dgm:prSet presAssocID="{9018C4C3-F22F-4625-B2D8-CBF476B90C63}" presName="cycle" presStyleCnt="0"/>
      <dgm:spPr/>
    </dgm:pt>
    <dgm:pt modelId="{F80DA9D2-496C-4D79-8C4A-461557048E31}" type="pres">
      <dgm:prSet presAssocID="{9018C4C3-F22F-4625-B2D8-CBF476B90C63}" presName="srcNode" presStyleLbl="node1" presStyleIdx="0" presStyleCnt="7"/>
      <dgm:spPr/>
    </dgm:pt>
    <dgm:pt modelId="{3D0F2255-F593-4EA5-92D6-4A66F99B78E7}" type="pres">
      <dgm:prSet presAssocID="{9018C4C3-F22F-4625-B2D8-CBF476B90C63}" presName="conn" presStyleLbl="parChTrans1D2" presStyleIdx="0" presStyleCnt="1"/>
      <dgm:spPr/>
    </dgm:pt>
    <dgm:pt modelId="{CEFA2D6F-A6D1-4A11-A224-085774594B37}" type="pres">
      <dgm:prSet presAssocID="{9018C4C3-F22F-4625-B2D8-CBF476B90C63}" presName="extraNode" presStyleLbl="node1" presStyleIdx="0" presStyleCnt="7"/>
      <dgm:spPr/>
    </dgm:pt>
    <dgm:pt modelId="{897B9ADC-8B13-4819-A1E4-F9D51D843B60}" type="pres">
      <dgm:prSet presAssocID="{9018C4C3-F22F-4625-B2D8-CBF476B90C63}" presName="dstNode" presStyleLbl="node1" presStyleIdx="0" presStyleCnt="7"/>
      <dgm:spPr/>
    </dgm:pt>
    <dgm:pt modelId="{19473497-8E72-4697-B6DD-9EE2C69CD11B}" type="pres">
      <dgm:prSet presAssocID="{26F53FAA-2B2F-49C0-AAE7-10A0145AB2D5}" presName="text_1" presStyleLbl="node1" presStyleIdx="0" presStyleCnt="7">
        <dgm:presLayoutVars>
          <dgm:bulletEnabled val="1"/>
        </dgm:presLayoutVars>
      </dgm:prSet>
      <dgm:spPr/>
    </dgm:pt>
    <dgm:pt modelId="{7B642FB4-4661-4132-945A-7B82740C487A}" type="pres">
      <dgm:prSet presAssocID="{26F53FAA-2B2F-49C0-AAE7-10A0145AB2D5}" presName="accent_1" presStyleCnt="0"/>
      <dgm:spPr/>
    </dgm:pt>
    <dgm:pt modelId="{5880D7CB-AD8A-4E88-B1BF-8D346DA1383E}" type="pres">
      <dgm:prSet presAssocID="{26F53FAA-2B2F-49C0-AAE7-10A0145AB2D5}" presName="accentRepeatNode" presStyleLbl="solidFgAcc1" presStyleIdx="0" presStyleCnt="7"/>
      <dgm:spPr/>
    </dgm:pt>
    <dgm:pt modelId="{BE5952B9-BB84-4224-A4E2-617988359763}" type="pres">
      <dgm:prSet presAssocID="{0E94C36A-DA69-4FD8-8153-49660FFA4737}" presName="text_2" presStyleLbl="node1" presStyleIdx="1" presStyleCnt="7">
        <dgm:presLayoutVars>
          <dgm:bulletEnabled val="1"/>
        </dgm:presLayoutVars>
      </dgm:prSet>
      <dgm:spPr/>
    </dgm:pt>
    <dgm:pt modelId="{089CFB09-D104-4D0A-ACBE-31E76CD1A2A8}" type="pres">
      <dgm:prSet presAssocID="{0E94C36A-DA69-4FD8-8153-49660FFA4737}" presName="accent_2" presStyleCnt="0"/>
      <dgm:spPr/>
    </dgm:pt>
    <dgm:pt modelId="{A009D52A-F82D-4E7D-B5E9-D7259DAC2EBC}" type="pres">
      <dgm:prSet presAssocID="{0E94C36A-DA69-4FD8-8153-49660FFA4737}" presName="accentRepeatNode" presStyleLbl="solidFgAcc1" presStyleIdx="1" presStyleCnt="7"/>
      <dgm:spPr/>
    </dgm:pt>
    <dgm:pt modelId="{5A5993CC-E4D8-42CD-ABF8-8951486B4F83}" type="pres">
      <dgm:prSet presAssocID="{FD537EAA-5EE4-4941-81CF-20204AE2A4FE}" presName="text_3" presStyleLbl="node1" presStyleIdx="2" presStyleCnt="7">
        <dgm:presLayoutVars>
          <dgm:bulletEnabled val="1"/>
        </dgm:presLayoutVars>
      </dgm:prSet>
      <dgm:spPr/>
    </dgm:pt>
    <dgm:pt modelId="{75D04F07-D3F0-4B4E-8906-B57D678D9689}" type="pres">
      <dgm:prSet presAssocID="{FD537EAA-5EE4-4941-81CF-20204AE2A4FE}" presName="accent_3" presStyleCnt="0"/>
      <dgm:spPr/>
    </dgm:pt>
    <dgm:pt modelId="{BE76CE19-5C3E-4F4C-A837-FD463772BCE9}" type="pres">
      <dgm:prSet presAssocID="{FD537EAA-5EE4-4941-81CF-20204AE2A4FE}" presName="accentRepeatNode" presStyleLbl="solidFgAcc1" presStyleIdx="2" presStyleCnt="7"/>
      <dgm:spPr/>
    </dgm:pt>
    <dgm:pt modelId="{FA45E16E-C2BA-4E1D-9F0E-98586F8615CA}" type="pres">
      <dgm:prSet presAssocID="{8A771973-86C8-428B-85CE-51B5CFC9EF25}" presName="text_4" presStyleLbl="node1" presStyleIdx="3" presStyleCnt="7">
        <dgm:presLayoutVars>
          <dgm:bulletEnabled val="1"/>
        </dgm:presLayoutVars>
      </dgm:prSet>
      <dgm:spPr/>
    </dgm:pt>
    <dgm:pt modelId="{3CAA67D1-F4A3-4557-9C10-F01FC91257B4}" type="pres">
      <dgm:prSet presAssocID="{8A771973-86C8-428B-85CE-51B5CFC9EF25}" presName="accent_4" presStyleCnt="0"/>
      <dgm:spPr/>
    </dgm:pt>
    <dgm:pt modelId="{9CD8239C-7D9F-4BF1-8BF3-C278F116F7E9}" type="pres">
      <dgm:prSet presAssocID="{8A771973-86C8-428B-85CE-51B5CFC9EF25}" presName="accentRepeatNode" presStyleLbl="solidFgAcc1" presStyleIdx="3" presStyleCnt="7"/>
      <dgm:spPr/>
    </dgm:pt>
    <dgm:pt modelId="{52F6947B-DE2C-4F15-97C3-CD5764BF3715}" type="pres">
      <dgm:prSet presAssocID="{384BF1A6-BCDA-4841-96C4-C1ECC01C6759}" presName="text_5" presStyleLbl="node1" presStyleIdx="4" presStyleCnt="7">
        <dgm:presLayoutVars>
          <dgm:bulletEnabled val="1"/>
        </dgm:presLayoutVars>
      </dgm:prSet>
      <dgm:spPr/>
    </dgm:pt>
    <dgm:pt modelId="{AC595D6A-13C3-4CB8-BE7F-8F21E04447BE}" type="pres">
      <dgm:prSet presAssocID="{384BF1A6-BCDA-4841-96C4-C1ECC01C6759}" presName="accent_5" presStyleCnt="0"/>
      <dgm:spPr/>
    </dgm:pt>
    <dgm:pt modelId="{5DCE763D-0BBF-4E76-BB4C-2F17762BAE1E}" type="pres">
      <dgm:prSet presAssocID="{384BF1A6-BCDA-4841-96C4-C1ECC01C6759}" presName="accentRepeatNode" presStyleLbl="solidFgAcc1" presStyleIdx="4" presStyleCnt="7"/>
      <dgm:spPr/>
    </dgm:pt>
    <dgm:pt modelId="{2513CB61-D5AE-4248-8D85-9971DCD4823C}" type="pres">
      <dgm:prSet presAssocID="{A00085B7-4A67-4304-96A9-025FF327898C}" presName="text_6" presStyleLbl="node1" presStyleIdx="5" presStyleCnt="7" custScaleY="131164">
        <dgm:presLayoutVars>
          <dgm:bulletEnabled val="1"/>
        </dgm:presLayoutVars>
      </dgm:prSet>
      <dgm:spPr/>
    </dgm:pt>
    <dgm:pt modelId="{E134BC60-7D98-4ED9-88BC-E069697C1CC6}" type="pres">
      <dgm:prSet presAssocID="{A00085B7-4A67-4304-96A9-025FF327898C}" presName="accent_6" presStyleCnt="0"/>
      <dgm:spPr/>
    </dgm:pt>
    <dgm:pt modelId="{A1EC7E39-1573-4A7B-92C7-F4A7D8839538}" type="pres">
      <dgm:prSet presAssocID="{A00085B7-4A67-4304-96A9-025FF327898C}" presName="accentRepeatNode" presStyleLbl="solidFgAcc1" presStyleIdx="5" presStyleCnt="7"/>
      <dgm:spPr/>
    </dgm:pt>
    <dgm:pt modelId="{DD1B7A8D-DED8-4FC0-AE62-9989578A6C31}" type="pres">
      <dgm:prSet presAssocID="{193FE787-BA3D-42FB-8C49-BBD4F29D4421}" presName="text_7" presStyleLbl="node1" presStyleIdx="6" presStyleCnt="7">
        <dgm:presLayoutVars>
          <dgm:bulletEnabled val="1"/>
        </dgm:presLayoutVars>
      </dgm:prSet>
      <dgm:spPr/>
    </dgm:pt>
    <dgm:pt modelId="{D0F4E02F-CBA8-4249-B185-737B1851935A}" type="pres">
      <dgm:prSet presAssocID="{193FE787-BA3D-42FB-8C49-BBD4F29D4421}" presName="accent_7" presStyleCnt="0"/>
      <dgm:spPr/>
    </dgm:pt>
    <dgm:pt modelId="{DB448CA3-E9D5-45B7-8A69-B5DD5901CCAB}" type="pres">
      <dgm:prSet presAssocID="{193FE787-BA3D-42FB-8C49-BBD4F29D4421}" presName="accentRepeatNode" presStyleLbl="solidFgAcc1" presStyleIdx="6" presStyleCnt="7"/>
      <dgm:spPr/>
    </dgm:pt>
  </dgm:ptLst>
  <dgm:cxnLst>
    <dgm:cxn modelId="{24F9E702-00F6-42F5-A2E6-0670F027E3D2}" srcId="{9018C4C3-F22F-4625-B2D8-CBF476B90C63}" destId="{A00085B7-4A67-4304-96A9-025FF327898C}" srcOrd="5" destOrd="0" parTransId="{E8DCCE30-1781-4344-AFB4-DC5AF3CA3E5C}" sibTransId="{06218EDA-D40A-4EF5-B279-4B6ACB7BA6E0}"/>
    <dgm:cxn modelId="{335A3E18-F0BF-4C85-9E34-6F2F31DF9B97}" srcId="{9018C4C3-F22F-4625-B2D8-CBF476B90C63}" destId="{193FE787-BA3D-42FB-8C49-BBD4F29D4421}" srcOrd="6" destOrd="0" parTransId="{491906D1-CFB9-4BDA-B1B9-852B938294AC}" sibTransId="{8805AB3C-5C62-4CDA-88F6-1762B410722B}"/>
    <dgm:cxn modelId="{2011F218-B49C-4FAB-8D69-F99A5630B790}" type="presOf" srcId="{9018C4C3-F22F-4625-B2D8-CBF476B90C63}" destId="{FD61006B-30B5-4A4D-8D31-455FF6E9BD08}" srcOrd="0" destOrd="0" presId="urn:microsoft.com/office/officeart/2008/layout/VerticalCurvedList"/>
    <dgm:cxn modelId="{3834C330-31A2-49A3-83FB-EB3797ADCF6B}" type="presOf" srcId="{A3F8107E-2198-49A7-9D7A-6B767D62D99A}" destId="{3D0F2255-F593-4EA5-92D6-4A66F99B78E7}" srcOrd="0" destOrd="0" presId="urn:microsoft.com/office/officeart/2008/layout/VerticalCurvedList"/>
    <dgm:cxn modelId="{9394966E-4404-4B62-8437-07B6B3DA0A74}" type="presOf" srcId="{384BF1A6-BCDA-4841-96C4-C1ECC01C6759}" destId="{52F6947B-DE2C-4F15-97C3-CD5764BF3715}" srcOrd="0" destOrd="0" presId="urn:microsoft.com/office/officeart/2008/layout/VerticalCurvedList"/>
    <dgm:cxn modelId="{8B340A52-78E2-42EE-8E0B-08CFE2084082}" srcId="{9018C4C3-F22F-4625-B2D8-CBF476B90C63}" destId="{0E94C36A-DA69-4FD8-8153-49660FFA4737}" srcOrd="1" destOrd="0" parTransId="{C2B25926-8FA4-4723-A138-A23C1E535707}" sibTransId="{BD231A8E-B0E3-4979-9023-ED56615C12A4}"/>
    <dgm:cxn modelId="{7C862F56-12BD-4F88-95AE-FA562D901DEF}" srcId="{9018C4C3-F22F-4625-B2D8-CBF476B90C63}" destId="{FD537EAA-5EE4-4941-81CF-20204AE2A4FE}" srcOrd="2" destOrd="0" parTransId="{0F5BA9CF-CA36-42DC-A17E-5883961C89BD}" sibTransId="{F19E32A6-5817-4B1E-854A-75A76F05F064}"/>
    <dgm:cxn modelId="{ADEB9B78-E7DA-4546-A375-0FEB1AD51141}" type="presOf" srcId="{0E94C36A-DA69-4FD8-8153-49660FFA4737}" destId="{BE5952B9-BB84-4224-A4E2-617988359763}" srcOrd="0" destOrd="0" presId="urn:microsoft.com/office/officeart/2008/layout/VerticalCurvedList"/>
    <dgm:cxn modelId="{84F06980-A29C-4B1E-8447-3BE486A538C5}" type="presOf" srcId="{FD537EAA-5EE4-4941-81CF-20204AE2A4FE}" destId="{5A5993CC-E4D8-42CD-ABF8-8951486B4F83}" srcOrd="0" destOrd="0" presId="urn:microsoft.com/office/officeart/2008/layout/VerticalCurvedList"/>
    <dgm:cxn modelId="{100976B0-ACCC-49BF-8660-1F3080D796BB}" type="presOf" srcId="{193FE787-BA3D-42FB-8C49-BBD4F29D4421}" destId="{DD1B7A8D-DED8-4FC0-AE62-9989578A6C31}" srcOrd="0" destOrd="0" presId="urn:microsoft.com/office/officeart/2008/layout/VerticalCurvedList"/>
    <dgm:cxn modelId="{1AB264E3-FF84-441B-AD3E-7571F9047962}" srcId="{9018C4C3-F22F-4625-B2D8-CBF476B90C63}" destId="{8A771973-86C8-428B-85CE-51B5CFC9EF25}" srcOrd="3" destOrd="0" parTransId="{70CA652E-9616-44DA-BF43-5FB97142146D}" sibTransId="{18E719D3-0AA0-4CB9-A518-8509EC5BF199}"/>
    <dgm:cxn modelId="{07FA8DE3-97E0-4FB3-9FD6-2F0102B0BFFD}" type="presOf" srcId="{8A771973-86C8-428B-85CE-51B5CFC9EF25}" destId="{FA45E16E-C2BA-4E1D-9F0E-98586F8615CA}" srcOrd="0" destOrd="0" presId="urn:microsoft.com/office/officeart/2008/layout/VerticalCurvedList"/>
    <dgm:cxn modelId="{236EB5E4-17AF-40C9-9694-AE6ECB8BBBA4}" type="presOf" srcId="{A00085B7-4A67-4304-96A9-025FF327898C}" destId="{2513CB61-D5AE-4248-8D85-9971DCD4823C}" srcOrd="0" destOrd="0" presId="urn:microsoft.com/office/officeart/2008/layout/VerticalCurvedList"/>
    <dgm:cxn modelId="{CE0A9BE5-DBF6-47F2-829A-5463093D5391}" type="presOf" srcId="{26F53FAA-2B2F-49C0-AAE7-10A0145AB2D5}" destId="{19473497-8E72-4697-B6DD-9EE2C69CD11B}" srcOrd="0" destOrd="0" presId="urn:microsoft.com/office/officeart/2008/layout/VerticalCurvedList"/>
    <dgm:cxn modelId="{7D2A65F5-0FC3-4447-BC98-2A9679CCF56F}" srcId="{9018C4C3-F22F-4625-B2D8-CBF476B90C63}" destId="{384BF1A6-BCDA-4841-96C4-C1ECC01C6759}" srcOrd="4" destOrd="0" parTransId="{A57642E7-0517-409D-9D2F-0A44E8232964}" sibTransId="{5B9D430C-B1A5-477D-AE37-1EE95CD1DE31}"/>
    <dgm:cxn modelId="{B7C516F6-9311-4A9F-8E47-2555ACAEAE1E}" srcId="{9018C4C3-F22F-4625-B2D8-CBF476B90C63}" destId="{26F53FAA-2B2F-49C0-AAE7-10A0145AB2D5}" srcOrd="0" destOrd="0" parTransId="{3853E23C-4078-4554-B6AD-6C1EB2A3A167}" sibTransId="{A3F8107E-2198-49A7-9D7A-6B767D62D99A}"/>
    <dgm:cxn modelId="{C49BA335-4E01-496D-9160-5A240DD671E5}" type="presParOf" srcId="{FD61006B-30B5-4A4D-8D31-455FF6E9BD08}" destId="{12B0E1FE-1B57-40BE-9AC5-CF67D8B5DE0A}" srcOrd="0" destOrd="0" presId="urn:microsoft.com/office/officeart/2008/layout/VerticalCurvedList"/>
    <dgm:cxn modelId="{534AC32C-6BF3-491C-9EC8-60E5DC3FB7D3}" type="presParOf" srcId="{12B0E1FE-1B57-40BE-9AC5-CF67D8B5DE0A}" destId="{9E0CCF55-626C-40CC-9828-22291399D7F1}" srcOrd="0" destOrd="0" presId="urn:microsoft.com/office/officeart/2008/layout/VerticalCurvedList"/>
    <dgm:cxn modelId="{01CC5059-9920-4A89-9A4D-72737647FAA4}" type="presParOf" srcId="{9E0CCF55-626C-40CC-9828-22291399D7F1}" destId="{F80DA9D2-496C-4D79-8C4A-461557048E31}" srcOrd="0" destOrd="0" presId="urn:microsoft.com/office/officeart/2008/layout/VerticalCurvedList"/>
    <dgm:cxn modelId="{74AB6F86-AEE8-474F-8AE3-289B0E9B3812}" type="presParOf" srcId="{9E0CCF55-626C-40CC-9828-22291399D7F1}" destId="{3D0F2255-F593-4EA5-92D6-4A66F99B78E7}" srcOrd="1" destOrd="0" presId="urn:microsoft.com/office/officeart/2008/layout/VerticalCurvedList"/>
    <dgm:cxn modelId="{0749D896-4E35-4F46-9368-8DA4BFC8041E}" type="presParOf" srcId="{9E0CCF55-626C-40CC-9828-22291399D7F1}" destId="{CEFA2D6F-A6D1-4A11-A224-085774594B37}" srcOrd="2" destOrd="0" presId="urn:microsoft.com/office/officeart/2008/layout/VerticalCurvedList"/>
    <dgm:cxn modelId="{BB301C35-BA94-47C9-BC1E-F1AD8DFBCCE3}" type="presParOf" srcId="{9E0CCF55-626C-40CC-9828-22291399D7F1}" destId="{897B9ADC-8B13-4819-A1E4-F9D51D843B60}" srcOrd="3" destOrd="0" presId="urn:microsoft.com/office/officeart/2008/layout/VerticalCurvedList"/>
    <dgm:cxn modelId="{B1464C33-E013-4C31-AA0B-74F3CF8B8373}" type="presParOf" srcId="{12B0E1FE-1B57-40BE-9AC5-CF67D8B5DE0A}" destId="{19473497-8E72-4697-B6DD-9EE2C69CD11B}" srcOrd="1" destOrd="0" presId="urn:microsoft.com/office/officeart/2008/layout/VerticalCurvedList"/>
    <dgm:cxn modelId="{8FBFC709-08D1-492C-A8C2-DF9C0E473906}" type="presParOf" srcId="{12B0E1FE-1B57-40BE-9AC5-CF67D8B5DE0A}" destId="{7B642FB4-4661-4132-945A-7B82740C487A}" srcOrd="2" destOrd="0" presId="urn:microsoft.com/office/officeart/2008/layout/VerticalCurvedList"/>
    <dgm:cxn modelId="{83C0F0BA-B054-482E-895B-B76021DF76AB}" type="presParOf" srcId="{7B642FB4-4661-4132-945A-7B82740C487A}" destId="{5880D7CB-AD8A-4E88-B1BF-8D346DA1383E}" srcOrd="0" destOrd="0" presId="urn:microsoft.com/office/officeart/2008/layout/VerticalCurvedList"/>
    <dgm:cxn modelId="{E7189EA9-061F-4B31-A151-58CB5A12631F}" type="presParOf" srcId="{12B0E1FE-1B57-40BE-9AC5-CF67D8B5DE0A}" destId="{BE5952B9-BB84-4224-A4E2-617988359763}" srcOrd="3" destOrd="0" presId="urn:microsoft.com/office/officeart/2008/layout/VerticalCurvedList"/>
    <dgm:cxn modelId="{45003510-3B2B-4D7F-BAE9-9D2AA18CE289}" type="presParOf" srcId="{12B0E1FE-1B57-40BE-9AC5-CF67D8B5DE0A}" destId="{089CFB09-D104-4D0A-ACBE-31E76CD1A2A8}" srcOrd="4" destOrd="0" presId="urn:microsoft.com/office/officeart/2008/layout/VerticalCurvedList"/>
    <dgm:cxn modelId="{86DF1849-812C-4D99-BD71-8DA9B41E8F8C}" type="presParOf" srcId="{089CFB09-D104-4D0A-ACBE-31E76CD1A2A8}" destId="{A009D52A-F82D-4E7D-B5E9-D7259DAC2EBC}" srcOrd="0" destOrd="0" presId="urn:microsoft.com/office/officeart/2008/layout/VerticalCurvedList"/>
    <dgm:cxn modelId="{DF15F51D-A786-4735-94E4-5E037041AEDF}" type="presParOf" srcId="{12B0E1FE-1B57-40BE-9AC5-CF67D8B5DE0A}" destId="{5A5993CC-E4D8-42CD-ABF8-8951486B4F83}" srcOrd="5" destOrd="0" presId="urn:microsoft.com/office/officeart/2008/layout/VerticalCurvedList"/>
    <dgm:cxn modelId="{19C86968-D57B-4BB8-8DB5-0FFE3B5E161B}" type="presParOf" srcId="{12B0E1FE-1B57-40BE-9AC5-CF67D8B5DE0A}" destId="{75D04F07-D3F0-4B4E-8906-B57D678D9689}" srcOrd="6" destOrd="0" presId="urn:microsoft.com/office/officeart/2008/layout/VerticalCurvedList"/>
    <dgm:cxn modelId="{DE3BA213-B9EC-41DF-9824-5B9A5275BA61}" type="presParOf" srcId="{75D04F07-D3F0-4B4E-8906-B57D678D9689}" destId="{BE76CE19-5C3E-4F4C-A837-FD463772BCE9}" srcOrd="0" destOrd="0" presId="urn:microsoft.com/office/officeart/2008/layout/VerticalCurvedList"/>
    <dgm:cxn modelId="{63270D08-26D8-48AF-9A0C-FAA04308A2D9}" type="presParOf" srcId="{12B0E1FE-1B57-40BE-9AC5-CF67D8B5DE0A}" destId="{FA45E16E-C2BA-4E1D-9F0E-98586F8615CA}" srcOrd="7" destOrd="0" presId="urn:microsoft.com/office/officeart/2008/layout/VerticalCurvedList"/>
    <dgm:cxn modelId="{881025FA-611E-4C27-8C8B-4296309A1197}" type="presParOf" srcId="{12B0E1FE-1B57-40BE-9AC5-CF67D8B5DE0A}" destId="{3CAA67D1-F4A3-4557-9C10-F01FC91257B4}" srcOrd="8" destOrd="0" presId="urn:microsoft.com/office/officeart/2008/layout/VerticalCurvedList"/>
    <dgm:cxn modelId="{394D33E8-6CE9-47B6-8850-0C31916D75C6}" type="presParOf" srcId="{3CAA67D1-F4A3-4557-9C10-F01FC91257B4}" destId="{9CD8239C-7D9F-4BF1-8BF3-C278F116F7E9}" srcOrd="0" destOrd="0" presId="urn:microsoft.com/office/officeart/2008/layout/VerticalCurvedList"/>
    <dgm:cxn modelId="{78A3EEFA-0E2E-47A6-AE7F-BAA3100D8B60}" type="presParOf" srcId="{12B0E1FE-1B57-40BE-9AC5-CF67D8B5DE0A}" destId="{52F6947B-DE2C-4F15-97C3-CD5764BF3715}" srcOrd="9" destOrd="0" presId="urn:microsoft.com/office/officeart/2008/layout/VerticalCurvedList"/>
    <dgm:cxn modelId="{DE0A55F4-86DA-4582-B6D8-256D445CDA39}" type="presParOf" srcId="{12B0E1FE-1B57-40BE-9AC5-CF67D8B5DE0A}" destId="{AC595D6A-13C3-4CB8-BE7F-8F21E04447BE}" srcOrd="10" destOrd="0" presId="urn:microsoft.com/office/officeart/2008/layout/VerticalCurvedList"/>
    <dgm:cxn modelId="{0D54833F-999B-4DFB-9386-B85C3A34A363}" type="presParOf" srcId="{AC595D6A-13C3-4CB8-BE7F-8F21E04447BE}" destId="{5DCE763D-0BBF-4E76-BB4C-2F17762BAE1E}" srcOrd="0" destOrd="0" presId="urn:microsoft.com/office/officeart/2008/layout/VerticalCurvedList"/>
    <dgm:cxn modelId="{55911C41-0C00-478F-924C-3D5DB0066833}" type="presParOf" srcId="{12B0E1FE-1B57-40BE-9AC5-CF67D8B5DE0A}" destId="{2513CB61-D5AE-4248-8D85-9971DCD4823C}" srcOrd="11" destOrd="0" presId="urn:microsoft.com/office/officeart/2008/layout/VerticalCurvedList"/>
    <dgm:cxn modelId="{47921282-3537-4B05-B3C6-6F8D1D6D78D3}" type="presParOf" srcId="{12B0E1FE-1B57-40BE-9AC5-CF67D8B5DE0A}" destId="{E134BC60-7D98-4ED9-88BC-E069697C1CC6}" srcOrd="12" destOrd="0" presId="urn:microsoft.com/office/officeart/2008/layout/VerticalCurvedList"/>
    <dgm:cxn modelId="{A4317090-2B24-470B-9990-A775DACF57AE}" type="presParOf" srcId="{E134BC60-7D98-4ED9-88BC-E069697C1CC6}" destId="{A1EC7E39-1573-4A7B-92C7-F4A7D8839538}" srcOrd="0" destOrd="0" presId="urn:microsoft.com/office/officeart/2008/layout/VerticalCurvedList"/>
    <dgm:cxn modelId="{7654525B-F2AD-479B-9D11-28E30D63A791}" type="presParOf" srcId="{12B0E1FE-1B57-40BE-9AC5-CF67D8B5DE0A}" destId="{DD1B7A8D-DED8-4FC0-AE62-9989578A6C31}" srcOrd="13" destOrd="0" presId="urn:microsoft.com/office/officeart/2008/layout/VerticalCurvedList"/>
    <dgm:cxn modelId="{CD8F4A11-43E0-46B6-BE45-481691A3E4A4}" type="presParOf" srcId="{12B0E1FE-1B57-40BE-9AC5-CF67D8B5DE0A}" destId="{D0F4E02F-CBA8-4249-B185-737B1851935A}" srcOrd="14" destOrd="0" presId="urn:microsoft.com/office/officeart/2008/layout/VerticalCurvedList"/>
    <dgm:cxn modelId="{F61CFE1E-A540-4429-9E40-715A21E85AD6}" type="presParOf" srcId="{D0F4E02F-CBA8-4249-B185-737B1851935A}" destId="{DB448CA3-E9D5-45B7-8A69-B5DD5901CC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43823A-C7DD-4259-B2E8-51CCE04A3E3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BDB18-8E93-455E-91CB-8B528EE2DAF8}">
      <dgm:prSet phldrT="[Текст]" custT="1"/>
      <dgm:spPr/>
      <dgm:t>
        <a:bodyPr/>
        <a:lstStyle/>
        <a:p>
          <a:r>
            <a:rPr lang="ru-RU" sz="2800" b="1" dirty="0"/>
            <a:t>Респираторный этикет и гигиена рук</a:t>
          </a:r>
        </a:p>
      </dgm:t>
    </dgm:pt>
    <dgm:pt modelId="{3713D0BE-61E8-4535-B99D-2D1C34CB7E60}" type="parTrans" cxnId="{4A00AA65-8CC5-4BFE-AFE9-AEB7E38F3222}">
      <dgm:prSet/>
      <dgm:spPr/>
      <dgm:t>
        <a:bodyPr/>
        <a:lstStyle/>
        <a:p>
          <a:endParaRPr lang="ru-RU"/>
        </a:p>
      </dgm:t>
    </dgm:pt>
    <dgm:pt modelId="{C89F981B-26D3-4479-90CC-8F9559191517}" type="sibTrans" cxnId="{4A00AA65-8CC5-4BFE-AFE9-AEB7E38F3222}">
      <dgm:prSet/>
      <dgm:spPr/>
      <dgm:t>
        <a:bodyPr/>
        <a:lstStyle/>
        <a:p>
          <a:endParaRPr lang="ru-RU"/>
        </a:p>
      </dgm:t>
    </dgm:pt>
    <dgm:pt modelId="{6AB9CD35-1481-4456-AEE8-23C65A3C60FD}">
      <dgm:prSet/>
      <dgm:spPr/>
      <dgm:t>
        <a:bodyPr/>
        <a:lstStyle/>
        <a:p>
          <a:pPr algn="just"/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при кашле и чихании использовать </a:t>
          </a:r>
          <a:r>
            <a:rPr kumimoji="0" lang="ru-RU" b="1" i="0" u="sng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носовой платок</a:t>
          </a:r>
          <a:r>
            <a:rPr kumimoji="0" lang="ru-RU" b="0" i="0" u="sng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, </a:t>
          </a:r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предпочтительнее применять одноразовые бумажные платки, которые выбрасывают сразу после использования;</a:t>
          </a:r>
          <a:endParaRPr lang="ru-RU" dirty="0"/>
        </a:p>
      </dgm:t>
    </dgm:pt>
    <dgm:pt modelId="{C0307779-7FF2-4947-9FB6-E77E8CC1F0B5}" type="parTrans" cxnId="{A8D19645-6D4E-42DF-9C44-948DFD635FAF}">
      <dgm:prSet/>
      <dgm:spPr/>
      <dgm:t>
        <a:bodyPr/>
        <a:lstStyle/>
        <a:p>
          <a:endParaRPr lang="ru-RU"/>
        </a:p>
      </dgm:t>
    </dgm:pt>
    <dgm:pt modelId="{FC56BDD4-9CFB-4718-B33B-B5AD844393E2}" type="sibTrans" cxnId="{A8D19645-6D4E-42DF-9C44-948DFD635FAF}">
      <dgm:prSet/>
      <dgm:spPr/>
      <dgm:t>
        <a:bodyPr/>
        <a:lstStyle/>
        <a:p>
          <a:endParaRPr lang="ru-RU"/>
        </a:p>
      </dgm:t>
    </dgm:pt>
    <dgm:pt modelId="{A8C6A59A-AC0F-4E97-A247-6FA42688CD5A}">
      <dgm:prSet/>
      <dgm:spPr/>
      <dgm:t>
        <a:bodyPr/>
        <a:lstStyle/>
        <a:p>
          <a:pPr algn="just"/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при отсутствии носового платка чихать и кашлять нужно </a:t>
          </a:r>
          <a:r>
            <a:rPr kumimoji="0" lang="ru-RU" b="1" i="0" u="sng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в сгиб локтя</a:t>
          </a:r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, а не в ладони;</a:t>
          </a:r>
          <a:endParaRPr lang="ru-RU" dirty="0"/>
        </a:p>
      </dgm:t>
    </dgm:pt>
    <dgm:pt modelId="{924C86A1-EF26-4597-A594-E43D1697F599}" type="parTrans" cxnId="{D9A91D8B-EE7D-41EF-9F95-F723399466F8}">
      <dgm:prSet/>
      <dgm:spPr/>
      <dgm:t>
        <a:bodyPr/>
        <a:lstStyle/>
        <a:p>
          <a:endParaRPr lang="ru-RU"/>
        </a:p>
      </dgm:t>
    </dgm:pt>
    <dgm:pt modelId="{C01903A5-7C6C-4C37-BC8E-F9EEA369FB54}" type="sibTrans" cxnId="{D9A91D8B-EE7D-41EF-9F95-F723399466F8}">
      <dgm:prSet/>
      <dgm:spPr/>
      <dgm:t>
        <a:bodyPr/>
        <a:lstStyle/>
        <a:p>
          <a:endParaRPr lang="ru-RU"/>
        </a:p>
      </dgm:t>
    </dgm:pt>
    <dgm:pt modelId="{CE257154-7DF0-44D0-AF66-C6C449CB6937}">
      <dgm:prSet/>
      <dgm:spPr/>
      <dgm:t>
        <a:bodyPr/>
        <a:lstStyle/>
        <a:p>
          <a:pPr algn="just"/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часто и тщательно </a:t>
          </a:r>
          <a:r>
            <a:rPr kumimoji="0" lang="ru-RU" b="1" i="0" u="sng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мыть руки с мылом</a:t>
          </a:r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 или использовать средство для дезинфекции рук на спиртовой основе;</a:t>
          </a:r>
          <a:endParaRPr lang="ru-RU" dirty="0"/>
        </a:p>
      </dgm:t>
    </dgm:pt>
    <dgm:pt modelId="{FB6F87F6-1901-4BF4-BCA0-76253680AA72}" type="parTrans" cxnId="{56A828E8-3D5C-4472-8455-A520ED3B70A5}">
      <dgm:prSet/>
      <dgm:spPr/>
      <dgm:t>
        <a:bodyPr/>
        <a:lstStyle/>
        <a:p>
          <a:endParaRPr lang="ru-RU"/>
        </a:p>
      </dgm:t>
    </dgm:pt>
    <dgm:pt modelId="{07D35433-DC13-4CF6-9120-3035ABB37436}" type="sibTrans" cxnId="{56A828E8-3D5C-4472-8455-A520ED3B70A5}">
      <dgm:prSet/>
      <dgm:spPr/>
      <dgm:t>
        <a:bodyPr/>
        <a:lstStyle/>
        <a:p>
          <a:endParaRPr lang="ru-RU"/>
        </a:p>
      </dgm:t>
    </dgm:pt>
    <dgm:pt modelId="{B593B015-B7BF-4A8E-9A94-C5A9C4297E6F}">
      <dgm:prSet/>
      <dgm:spPr/>
      <dgm:t>
        <a:bodyPr/>
        <a:lstStyle/>
        <a:p>
          <a:pPr algn="just"/>
          <a:r>
            <a:rPr kumimoji="0" lang="ru-RU" b="0" i="0" u="none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стараться </a:t>
          </a:r>
          <a:r>
            <a:rPr kumimoji="0" lang="ru-RU" b="1" i="0" u="sng" strike="noStrike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не прикасаться руками к губам, носу и глазам.</a:t>
          </a:r>
          <a:endParaRPr lang="ru-RU" b="1" u="sng" dirty="0"/>
        </a:p>
      </dgm:t>
    </dgm:pt>
    <dgm:pt modelId="{80597660-1E5A-4238-BAE7-079C6BE537FF}" type="parTrans" cxnId="{91CC4640-CD14-4B42-800B-9731CEA2ACD8}">
      <dgm:prSet/>
      <dgm:spPr/>
      <dgm:t>
        <a:bodyPr/>
        <a:lstStyle/>
        <a:p>
          <a:endParaRPr lang="ru-RU"/>
        </a:p>
      </dgm:t>
    </dgm:pt>
    <dgm:pt modelId="{011816C9-7BEA-4AF0-BC5E-35C373AF0B74}" type="sibTrans" cxnId="{91CC4640-CD14-4B42-800B-9731CEA2ACD8}">
      <dgm:prSet/>
      <dgm:spPr/>
      <dgm:t>
        <a:bodyPr/>
        <a:lstStyle/>
        <a:p>
          <a:endParaRPr lang="ru-RU"/>
        </a:p>
      </dgm:t>
    </dgm:pt>
    <dgm:pt modelId="{0C22E13B-29A3-41CB-8CEF-F88692DBC440}" type="pres">
      <dgm:prSet presAssocID="{5E43823A-C7DD-4259-B2E8-51CCE04A3E34}" presName="linear" presStyleCnt="0">
        <dgm:presLayoutVars>
          <dgm:dir/>
          <dgm:animLvl val="lvl"/>
          <dgm:resizeHandles val="exact"/>
        </dgm:presLayoutVars>
      </dgm:prSet>
      <dgm:spPr/>
    </dgm:pt>
    <dgm:pt modelId="{A18CEDBC-CAAA-435E-97B4-3846BF9B0AC0}" type="pres">
      <dgm:prSet presAssocID="{A80BDB18-8E93-455E-91CB-8B528EE2DAF8}" presName="parentLin" presStyleCnt="0"/>
      <dgm:spPr/>
    </dgm:pt>
    <dgm:pt modelId="{957B02DC-3B0B-4F9F-A63B-4A864DD378D2}" type="pres">
      <dgm:prSet presAssocID="{A80BDB18-8E93-455E-91CB-8B528EE2DAF8}" presName="parentLeftMargin" presStyleLbl="node1" presStyleIdx="0" presStyleCnt="1"/>
      <dgm:spPr/>
    </dgm:pt>
    <dgm:pt modelId="{2E79B048-6346-4DF5-B286-C2F09BCF1EAE}" type="pres">
      <dgm:prSet presAssocID="{A80BDB18-8E93-455E-91CB-8B528EE2DAF8}" presName="parentText" presStyleLbl="node1" presStyleIdx="0" presStyleCnt="1" custScaleX="106664" custLinFactNeighborX="36547" custLinFactNeighborY="5611">
        <dgm:presLayoutVars>
          <dgm:chMax val="0"/>
          <dgm:bulletEnabled val="1"/>
        </dgm:presLayoutVars>
      </dgm:prSet>
      <dgm:spPr/>
    </dgm:pt>
    <dgm:pt modelId="{5F4C6024-26C6-46CC-AB1C-6C8DF4377C47}" type="pres">
      <dgm:prSet presAssocID="{A80BDB18-8E93-455E-91CB-8B528EE2DAF8}" presName="negativeSpace" presStyleCnt="0"/>
      <dgm:spPr/>
    </dgm:pt>
    <dgm:pt modelId="{64329C0A-B4B7-43E8-A146-AB62329D8588}" type="pres">
      <dgm:prSet presAssocID="{A80BDB18-8E93-455E-91CB-8B528EE2DAF8}" presName="childText" presStyleLbl="conFgAcc1" presStyleIdx="0" presStyleCnt="1" custLinFactNeighborX="-5140" custLinFactNeighborY="13198">
        <dgm:presLayoutVars>
          <dgm:bulletEnabled val="1"/>
        </dgm:presLayoutVars>
      </dgm:prSet>
      <dgm:spPr/>
    </dgm:pt>
  </dgm:ptLst>
  <dgm:cxnLst>
    <dgm:cxn modelId="{95FB5F11-887F-40B2-AA41-FB2F5698DBD9}" type="presOf" srcId="{B593B015-B7BF-4A8E-9A94-C5A9C4297E6F}" destId="{64329C0A-B4B7-43E8-A146-AB62329D8588}" srcOrd="0" destOrd="3" presId="urn:microsoft.com/office/officeart/2005/8/layout/list1"/>
    <dgm:cxn modelId="{F2B83516-E22D-42CA-97AD-56544A147975}" type="presOf" srcId="{A80BDB18-8E93-455E-91CB-8B528EE2DAF8}" destId="{957B02DC-3B0B-4F9F-A63B-4A864DD378D2}" srcOrd="0" destOrd="0" presId="urn:microsoft.com/office/officeart/2005/8/layout/list1"/>
    <dgm:cxn modelId="{91CC4640-CD14-4B42-800B-9731CEA2ACD8}" srcId="{A80BDB18-8E93-455E-91CB-8B528EE2DAF8}" destId="{B593B015-B7BF-4A8E-9A94-C5A9C4297E6F}" srcOrd="3" destOrd="0" parTransId="{80597660-1E5A-4238-BAE7-079C6BE537FF}" sibTransId="{011816C9-7BEA-4AF0-BC5E-35C373AF0B74}"/>
    <dgm:cxn modelId="{A8D19645-6D4E-42DF-9C44-948DFD635FAF}" srcId="{A80BDB18-8E93-455E-91CB-8B528EE2DAF8}" destId="{6AB9CD35-1481-4456-AEE8-23C65A3C60FD}" srcOrd="0" destOrd="0" parTransId="{C0307779-7FF2-4947-9FB6-E77E8CC1F0B5}" sibTransId="{FC56BDD4-9CFB-4718-B33B-B5AD844393E2}"/>
    <dgm:cxn modelId="{4A00AA65-8CC5-4BFE-AFE9-AEB7E38F3222}" srcId="{5E43823A-C7DD-4259-B2E8-51CCE04A3E34}" destId="{A80BDB18-8E93-455E-91CB-8B528EE2DAF8}" srcOrd="0" destOrd="0" parTransId="{3713D0BE-61E8-4535-B99D-2D1C34CB7E60}" sibTransId="{C89F981B-26D3-4479-90CC-8F9559191517}"/>
    <dgm:cxn modelId="{056B4949-F4D2-48D1-B2B8-55E0B802E122}" type="presOf" srcId="{A8C6A59A-AC0F-4E97-A247-6FA42688CD5A}" destId="{64329C0A-B4B7-43E8-A146-AB62329D8588}" srcOrd="0" destOrd="1" presId="urn:microsoft.com/office/officeart/2005/8/layout/list1"/>
    <dgm:cxn modelId="{CFCEC77D-832D-4B7A-BC7C-223452846C1F}" type="presOf" srcId="{5E43823A-C7DD-4259-B2E8-51CCE04A3E34}" destId="{0C22E13B-29A3-41CB-8CEF-F88692DBC440}" srcOrd="0" destOrd="0" presId="urn:microsoft.com/office/officeart/2005/8/layout/list1"/>
    <dgm:cxn modelId="{57EE018A-5212-4044-BA2A-68517241D0E5}" type="presOf" srcId="{CE257154-7DF0-44D0-AF66-C6C449CB6937}" destId="{64329C0A-B4B7-43E8-A146-AB62329D8588}" srcOrd="0" destOrd="2" presId="urn:microsoft.com/office/officeart/2005/8/layout/list1"/>
    <dgm:cxn modelId="{D9A91D8B-EE7D-41EF-9F95-F723399466F8}" srcId="{A80BDB18-8E93-455E-91CB-8B528EE2DAF8}" destId="{A8C6A59A-AC0F-4E97-A247-6FA42688CD5A}" srcOrd="1" destOrd="0" parTransId="{924C86A1-EF26-4597-A594-E43D1697F599}" sibTransId="{C01903A5-7C6C-4C37-BC8E-F9EEA369FB54}"/>
    <dgm:cxn modelId="{6EEE2FC8-F0E9-447A-B767-0CFF47F9B48B}" type="presOf" srcId="{6AB9CD35-1481-4456-AEE8-23C65A3C60FD}" destId="{64329C0A-B4B7-43E8-A146-AB62329D8588}" srcOrd="0" destOrd="0" presId="urn:microsoft.com/office/officeart/2005/8/layout/list1"/>
    <dgm:cxn modelId="{56A828E8-3D5C-4472-8455-A520ED3B70A5}" srcId="{A80BDB18-8E93-455E-91CB-8B528EE2DAF8}" destId="{CE257154-7DF0-44D0-AF66-C6C449CB6937}" srcOrd="2" destOrd="0" parTransId="{FB6F87F6-1901-4BF4-BCA0-76253680AA72}" sibTransId="{07D35433-DC13-4CF6-9120-3035ABB37436}"/>
    <dgm:cxn modelId="{74DDD7FB-DAA0-47D3-8968-44E1CD65BBD8}" type="presOf" srcId="{A80BDB18-8E93-455E-91CB-8B528EE2DAF8}" destId="{2E79B048-6346-4DF5-B286-C2F09BCF1EAE}" srcOrd="1" destOrd="0" presId="urn:microsoft.com/office/officeart/2005/8/layout/list1"/>
    <dgm:cxn modelId="{F4786226-7BB4-4FE6-A6D3-837BF74CA8CE}" type="presParOf" srcId="{0C22E13B-29A3-41CB-8CEF-F88692DBC440}" destId="{A18CEDBC-CAAA-435E-97B4-3846BF9B0AC0}" srcOrd="0" destOrd="0" presId="urn:microsoft.com/office/officeart/2005/8/layout/list1"/>
    <dgm:cxn modelId="{10FA17CB-7C55-477A-B6F5-7047B15A26E2}" type="presParOf" srcId="{A18CEDBC-CAAA-435E-97B4-3846BF9B0AC0}" destId="{957B02DC-3B0B-4F9F-A63B-4A864DD378D2}" srcOrd="0" destOrd="0" presId="urn:microsoft.com/office/officeart/2005/8/layout/list1"/>
    <dgm:cxn modelId="{AE63020D-6A95-432F-A6EE-A07A245995E1}" type="presParOf" srcId="{A18CEDBC-CAAA-435E-97B4-3846BF9B0AC0}" destId="{2E79B048-6346-4DF5-B286-C2F09BCF1EAE}" srcOrd="1" destOrd="0" presId="urn:microsoft.com/office/officeart/2005/8/layout/list1"/>
    <dgm:cxn modelId="{EDA1E468-F7CA-4107-B119-C15196227568}" type="presParOf" srcId="{0C22E13B-29A3-41CB-8CEF-F88692DBC440}" destId="{5F4C6024-26C6-46CC-AB1C-6C8DF4377C47}" srcOrd="1" destOrd="0" presId="urn:microsoft.com/office/officeart/2005/8/layout/list1"/>
    <dgm:cxn modelId="{A4FAFEAB-8E09-43F7-A3EA-8F6065754859}" type="presParOf" srcId="{0C22E13B-29A3-41CB-8CEF-F88692DBC440}" destId="{64329C0A-B4B7-43E8-A146-AB62329D858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D2852-8158-4F21-B61F-E182EB902EC7}">
      <dsp:nvSpPr>
        <dsp:cNvPr id="0" name=""/>
        <dsp:cNvSpPr/>
      </dsp:nvSpPr>
      <dsp:spPr>
        <a:xfrm>
          <a:off x="0" y="13407"/>
          <a:ext cx="3937308" cy="100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24 ноября 2021 года ВОЗ сообщила о новом вызывающим беспокойство варианте   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SARS-CoV-2 </a:t>
          </a:r>
          <a:r>
            <a:rPr lang="ru-RU" sz="1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Omicron</a:t>
          </a:r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VOC </a:t>
          </a:r>
          <a:r>
            <a:rPr lang="ru-RU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(BA.1 / B.1.1.529)</a:t>
          </a: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49285" y="62692"/>
        <a:ext cx="3838738" cy="911030"/>
      </dsp:txXfrm>
    </dsp:sp>
    <dsp:sp modelId="{09F61CA6-42EE-4C5D-A1F5-3DA8148A3A16}">
      <dsp:nvSpPr>
        <dsp:cNvPr id="0" name=""/>
        <dsp:cNvSpPr/>
      </dsp:nvSpPr>
      <dsp:spPr>
        <a:xfrm>
          <a:off x="0" y="1135328"/>
          <a:ext cx="3937308" cy="1029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Новый вариант впервые обнаружен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ноября 2021 года в Ботсване и Южно-Африканской Республике</a:t>
          </a:r>
        </a:p>
      </dsp:txBody>
      <dsp:txXfrm>
        <a:off x="50239" y="1185567"/>
        <a:ext cx="3836830" cy="928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4465F-5E74-4FAA-9034-486D669369C9}">
      <dsp:nvSpPr>
        <dsp:cNvPr id="0" name=""/>
        <dsp:cNvSpPr/>
      </dsp:nvSpPr>
      <dsp:spPr>
        <a:xfrm>
          <a:off x="-7029859" y="-1075189"/>
          <a:ext cx="8370083" cy="8370083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4AD42-C5ED-4CEA-B6E6-66FBAC317E21}">
      <dsp:nvSpPr>
        <dsp:cNvPr id="0" name=""/>
        <dsp:cNvSpPr/>
      </dsp:nvSpPr>
      <dsp:spPr>
        <a:xfrm>
          <a:off x="863295" y="473344"/>
          <a:ext cx="7178873" cy="154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37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Дети любого возраста могут заболеть коронавирусной инфекцией </a:t>
          </a:r>
          <a:r>
            <a:rPr lang="en-US" sz="2000" kern="1200" dirty="0"/>
            <a:t>COVID-19</a:t>
          </a:r>
          <a:endParaRPr lang="ru-BY" sz="2000" kern="1200" dirty="0"/>
        </a:p>
      </dsp:txBody>
      <dsp:txXfrm>
        <a:off x="863295" y="473344"/>
        <a:ext cx="7178873" cy="1541193"/>
      </dsp:txXfrm>
    </dsp:sp>
    <dsp:sp modelId="{DD8C81EC-AEFA-423E-84C8-38EFB220D265}">
      <dsp:nvSpPr>
        <dsp:cNvPr id="0" name=""/>
        <dsp:cNvSpPr/>
      </dsp:nvSpPr>
      <dsp:spPr>
        <a:xfrm>
          <a:off x="85831" y="466477"/>
          <a:ext cx="1554926" cy="1554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8FE5F-2183-4ECE-B973-03E38399A6D0}">
      <dsp:nvSpPr>
        <dsp:cNvPr id="0" name=""/>
        <dsp:cNvSpPr/>
      </dsp:nvSpPr>
      <dsp:spPr>
        <a:xfrm>
          <a:off x="1315467" y="2243447"/>
          <a:ext cx="6726700" cy="1732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37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Характерно более легкое течение заболевания по сравнению со взрослыми, часто – бессимптомное течение</a:t>
          </a:r>
          <a:endParaRPr lang="ru-BY" sz="2000" kern="1200" dirty="0"/>
        </a:p>
      </dsp:txBody>
      <dsp:txXfrm>
        <a:off x="1315467" y="2243447"/>
        <a:ext cx="6726700" cy="1732809"/>
      </dsp:txXfrm>
    </dsp:sp>
    <dsp:sp modelId="{802FEAE1-2441-4AA1-8381-95C9E539F6EC}">
      <dsp:nvSpPr>
        <dsp:cNvPr id="0" name=""/>
        <dsp:cNvSpPr/>
      </dsp:nvSpPr>
      <dsp:spPr>
        <a:xfrm>
          <a:off x="538004" y="2332389"/>
          <a:ext cx="1554926" cy="1554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DC326-D725-44E1-8BBF-A16C093FB906}">
      <dsp:nvSpPr>
        <dsp:cNvPr id="0" name=""/>
        <dsp:cNvSpPr/>
      </dsp:nvSpPr>
      <dsp:spPr>
        <a:xfrm>
          <a:off x="863295" y="4146472"/>
          <a:ext cx="7178873" cy="1658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37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Однако подъем заболеваемости, обусловленный </a:t>
          </a:r>
          <a:r>
            <a:rPr lang="ru-RU" sz="2000" b="1" u="sng" kern="1200" dirty="0"/>
            <a:t>ОМИКРОН-штаммом </a:t>
          </a:r>
          <a:r>
            <a:rPr lang="en-US" sz="2000" b="1" u="sng" kern="1200" dirty="0"/>
            <a:t>SARS-CoV-2</a:t>
          </a:r>
          <a:r>
            <a:rPr lang="ru-RU" sz="2000" b="1" u="sng" kern="1200" dirty="0"/>
            <a:t> </a:t>
          </a:r>
          <a:r>
            <a:rPr lang="ru-RU" sz="2000" kern="1200" dirty="0"/>
            <a:t>связан с резким увеличением случаев госпитализации детей (по данным США), что вызывает тревогу, как будет протекать </a:t>
          </a:r>
          <a:r>
            <a:rPr lang="en-US" sz="2000" kern="1200" dirty="0"/>
            <a:t>COVID-19 </a:t>
          </a:r>
          <a:r>
            <a:rPr lang="ru-RU" sz="2000" kern="1200" dirty="0"/>
            <a:t>у </a:t>
          </a:r>
          <a:r>
            <a:rPr lang="ru-RU" sz="2000" kern="1200" dirty="0" err="1"/>
            <a:t>невакцинированных</a:t>
          </a:r>
          <a:r>
            <a:rPr lang="ru-RU" sz="2000" kern="1200" dirty="0"/>
            <a:t> детей в условиях </a:t>
          </a:r>
          <a:r>
            <a:rPr lang="ru-RU" sz="2000" b="1" kern="1200" dirty="0"/>
            <a:t>НОВОЙ ВОЛНЫ ПАНДЕМИИ</a:t>
          </a:r>
          <a:endParaRPr lang="ru-BY" sz="2000" b="1" kern="1200" dirty="0"/>
        </a:p>
      </dsp:txBody>
      <dsp:txXfrm>
        <a:off x="863295" y="4146472"/>
        <a:ext cx="7178873" cy="1658583"/>
      </dsp:txXfrm>
    </dsp:sp>
    <dsp:sp modelId="{67DEEB3D-33DD-4210-8CF9-D2AB120A9208}">
      <dsp:nvSpPr>
        <dsp:cNvPr id="0" name=""/>
        <dsp:cNvSpPr/>
      </dsp:nvSpPr>
      <dsp:spPr>
        <a:xfrm>
          <a:off x="85831" y="4198300"/>
          <a:ext cx="1554926" cy="1554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55CA-B894-46EC-A6F9-6F1893C2D4EC}">
      <dsp:nvSpPr>
        <dsp:cNvPr id="0" name=""/>
        <dsp:cNvSpPr/>
      </dsp:nvSpPr>
      <dsp:spPr>
        <a:xfrm>
          <a:off x="0" y="4748"/>
          <a:ext cx="8128000" cy="129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Неблагоприятный </a:t>
          </a:r>
          <a:r>
            <a:rPr lang="ru-RU" sz="2400" kern="1200" dirty="0" err="1"/>
            <a:t>преморбидный</a:t>
          </a:r>
          <a:r>
            <a:rPr lang="ru-RU" sz="2400" kern="1200" dirty="0"/>
            <a:t> фон</a:t>
          </a:r>
          <a:endParaRPr lang="ru-BY" sz="2400" kern="1200" dirty="0"/>
        </a:p>
      </dsp:txBody>
      <dsp:txXfrm>
        <a:off x="63251" y="67999"/>
        <a:ext cx="8001498" cy="1169200"/>
      </dsp:txXfrm>
    </dsp:sp>
    <dsp:sp modelId="{C67F2CD8-6C26-4106-B19D-F5DB9A9AED94}">
      <dsp:nvSpPr>
        <dsp:cNvPr id="0" name=""/>
        <dsp:cNvSpPr/>
      </dsp:nvSpPr>
      <dsp:spPr>
        <a:xfrm>
          <a:off x="0" y="1300450"/>
          <a:ext cx="8128000" cy="150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Избыточная масса тела</a:t>
          </a:r>
          <a:endParaRPr lang="ru-B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Сахарный диабет и нарушения обмена веществ</a:t>
          </a:r>
          <a:endParaRPr lang="ru-B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Артериальная гипертензия</a:t>
          </a:r>
          <a:endParaRPr lang="ru-B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Заболевания сердца и сосудов</a:t>
          </a:r>
          <a:endParaRPr lang="ru-B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Хронические болезни легких</a:t>
          </a:r>
          <a:endParaRPr lang="ru-BY" sz="1800" kern="1200" dirty="0"/>
        </a:p>
      </dsp:txBody>
      <dsp:txXfrm>
        <a:off x="0" y="1300450"/>
        <a:ext cx="8128000" cy="1507887"/>
      </dsp:txXfrm>
    </dsp:sp>
    <dsp:sp modelId="{DFA9491B-74E7-4F5C-BCD0-BB254030E32D}">
      <dsp:nvSpPr>
        <dsp:cNvPr id="0" name=""/>
        <dsp:cNvSpPr/>
      </dsp:nvSpPr>
      <dsp:spPr>
        <a:xfrm>
          <a:off x="0" y="2808338"/>
          <a:ext cx="8128000" cy="129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Иммунодефицитные состояния различного генеза</a:t>
          </a:r>
        </a:p>
      </dsp:txBody>
      <dsp:txXfrm>
        <a:off x="63251" y="2871589"/>
        <a:ext cx="8001498" cy="1169200"/>
      </dsp:txXfrm>
    </dsp:sp>
    <dsp:sp modelId="{C6613BB8-95A3-43C4-B5C7-34D0D3F37286}">
      <dsp:nvSpPr>
        <dsp:cNvPr id="0" name=""/>
        <dsp:cNvSpPr/>
      </dsp:nvSpPr>
      <dsp:spPr>
        <a:xfrm>
          <a:off x="0" y="4118216"/>
          <a:ext cx="8128000" cy="129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Ко-инфекция, вызванная пневмококком, респираторно-</a:t>
          </a:r>
          <a:r>
            <a:rPr lang="ru-RU" sz="2400" kern="1200" dirty="0" err="1"/>
            <a:t>синтициальным</a:t>
          </a:r>
          <a:r>
            <a:rPr lang="ru-RU" sz="2400" kern="1200" dirty="0"/>
            <a:t> вирусом, вирусом гриппа и другими патогенами</a:t>
          </a:r>
          <a:endParaRPr lang="ru-BY" sz="2400" kern="1200" dirty="0"/>
        </a:p>
      </dsp:txBody>
      <dsp:txXfrm>
        <a:off x="63251" y="4181467"/>
        <a:ext cx="8001498" cy="116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E7B14-32D0-46BC-9E8D-6E9C41422248}">
      <dsp:nvSpPr>
        <dsp:cNvPr id="0" name=""/>
        <dsp:cNvSpPr/>
      </dsp:nvSpPr>
      <dsp:spPr>
        <a:xfrm rot="10800000">
          <a:off x="1274854" y="766"/>
          <a:ext cx="4053840" cy="101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Риск тяжелого течения заболевания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Риск развития осложнений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Риск неблагоприятного исхода</a:t>
          </a:r>
        </a:p>
      </dsp:txBody>
      <dsp:txXfrm rot="10800000">
        <a:off x="1528628" y="766"/>
        <a:ext cx="3800066" cy="1015097"/>
      </dsp:txXfrm>
    </dsp:sp>
    <dsp:sp modelId="{492B8EB9-EA65-4811-B571-4B4C2CD7CBBF}">
      <dsp:nvSpPr>
        <dsp:cNvPr id="0" name=""/>
        <dsp:cNvSpPr/>
      </dsp:nvSpPr>
      <dsp:spPr>
        <a:xfrm>
          <a:off x="767305" y="766"/>
          <a:ext cx="1015097" cy="101509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2E064-6200-465E-B16F-13EC77849B3E}">
      <dsp:nvSpPr>
        <dsp:cNvPr id="0" name=""/>
        <dsp:cNvSpPr/>
      </dsp:nvSpPr>
      <dsp:spPr>
        <a:xfrm rot="10800000">
          <a:off x="1274854" y="1304168"/>
          <a:ext cx="4053840" cy="101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Риски отсутствуют</a:t>
          </a:r>
        </a:p>
      </dsp:txBody>
      <dsp:txXfrm rot="10800000">
        <a:off x="1528628" y="1304168"/>
        <a:ext cx="3800066" cy="1015097"/>
      </dsp:txXfrm>
    </dsp:sp>
    <dsp:sp modelId="{4B4DE63C-C1FC-4BCE-A5DA-B9AA2D0CCF52}">
      <dsp:nvSpPr>
        <dsp:cNvPr id="0" name=""/>
        <dsp:cNvSpPr/>
      </dsp:nvSpPr>
      <dsp:spPr>
        <a:xfrm>
          <a:off x="767305" y="1304168"/>
          <a:ext cx="1015097" cy="101509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6D39-682D-4BBB-AC72-ACB037ED8A1A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Прививки проводятся с письменного согласия родителей или законных представителей</a:t>
          </a:r>
          <a:endParaRPr lang="ru-BY" sz="2500" kern="1200" dirty="0"/>
        </a:p>
      </dsp:txBody>
      <dsp:txXfrm>
        <a:off x="992" y="194138"/>
        <a:ext cx="3869531" cy="2321718"/>
      </dsp:txXfrm>
    </dsp:sp>
    <dsp:sp modelId="{F701BED5-D7BA-4D48-BE61-2E9FB059BDF5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Если ребенок перенес инфекцию COVID-19, то для проведения вакцинации должно пройти не менее шести месяцев</a:t>
          </a:r>
          <a:endParaRPr lang="ru-BY" sz="2500" kern="1200" dirty="0"/>
        </a:p>
      </dsp:txBody>
      <dsp:txXfrm>
        <a:off x="4257476" y="194138"/>
        <a:ext cx="3869531" cy="2321718"/>
      </dsp:txXfrm>
    </dsp:sp>
    <dsp:sp modelId="{5CF5F62A-B3FC-4F7C-BA0E-63829410C9AD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Важным условием является отсутствие противопоказаний к вакцинации</a:t>
          </a:r>
          <a:endParaRPr lang="ru-BY" sz="2500" kern="1200" dirty="0"/>
        </a:p>
      </dsp:txBody>
      <dsp:txXfrm>
        <a:off x="992" y="2902810"/>
        <a:ext cx="3869531" cy="2321718"/>
      </dsp:txXfrm>
    </dsp:sp>
    <dsp:sp modelId="{535F0517-30D5-4CA4-8A9A-F9F337243397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Получить прививку можно после осмотра врача</a:t>
          </a:r>
          <a:endParaRPr lang="ru-BY" sz="2500" kern="1200" dirty="0"/>
        </a:p>
      </dsp:txBody>
      <dsp:txXfrm>
        <a:off x="4257476" y="2902810"/>
        <a:ext cx="3869531" cy="2321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F2255-F593-4EA5-92D6-4A66F99B78E7}">
      <dsp:nvSpPr>
        <dsp:cNvPr id="0" name=""/>
        <dsp:cNvSpPr/>
      </dsp:nvSpPr>
      <dsp:spPr>
        <a:xfrm>
          <a:off x="-5379066" y="-824108"/>
          <a:ext cx="6408147" cy="6408147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73497-8E72-4697-B6DD-9EE2C69CD11B}">
      <dsp:nvSpPr>
        <dsp:cNvPr id="0" name=""/>
        <dsp:cNvSpPr/>
      </dsp:nvSpPr>
      <dsp:spPr>
        <a:xfrm>
          <a:off x="333909" y="216386"/>
          <a:ext cx="6440762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социальное дистанцирование: соблюдать расстояние 1-1,5 м между людьми</a:t>
          </a:r>
          <a:endParaRPr lang="ru-BY" sz="1400" kern="1200" dirty="0"/>
        </a:p>
      </dsp:txBody>
      <dsp:txXfrm>
        <a:off x="333909" y="216386"/>
        <a:ext cx="6440762" cy="432582"/>
      </dsp:txXfrm>
    </dsp:sp>
    <dsp:sp modelId="{5880D7CB-AD8A-4E88-B1BF-8D346DA1383E}">
      <dsp:nvSpPr>
        <dsp:cNvPr id="0" name=""/>
        <dsp:cNvSpPr/>
      </dsp:nvSpPr>
      <dsp:spPr>
        <a:xfrm>
          <a:off x="63545" y="162313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952B9-BB84-4224-A4E2-617988359763}">
      <dsp:nvSpPr>
        <dsp:cNvPr id="0" name=""/>
        <dsp:cNvSpPr/>
      </dsp:nvSpPr>
      <dsp:spPr>
        <a:xfrm>
          <a:off x="725651" y="865641"/>
          <a:ext cx="6049020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использовать средства индивидуальной защиты органов дыхания в общественных местах, осуществлять смену маски каждые 2 часа</a:t>
          </a:r>
          <a:endParaRPr lang="ru-BY" sz="1400" kern="1200" dirty="0"/>
        </a:p>
      </dsp:txBody>
      <dsp:txXfrm>
        <a:off x="725651" y="865641"/>
        <a:ext cx="6049020" cy="432582"/>
      </dsp:txXfrm>
    </dsp:sp>
    <dsp:sp modelId="{A009D52A-F82D-4E7D-B5E9-D7259DAC2EBC}">
      <dsp:nvSpPr>
        <dsp:cNvPr id="0" name=""/>
        <dsp:cNvSpPr/>
      </dsp:nvSpPr>
      <dsp:spPr>
        <a:xfrm>
          <a:off x="455287" y="811568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93CC-E4D8-42CD-ABF8-8951486B4F83}">
      <dsp:nvSpPr>
        <dsp:cNvPr id="0" name=""/>
        <dsp:cNvSpPr/>
      </dsp:nvSpPr>
      <dsp:spPr>
        <a:xfrm>
          <a:off x="940324" y="1514419"/>
          <a:ext cx="5834347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соблюдать гигиену рук – как можно чаще мыть руки с мылом, использовать средство для дезинфекции рук на спиртовой основе</a:t>
          </a:r>
          <a:endParaRPr lang="ru-BY" sz="1400" kern="1200" dirty="0"/>
        </a:p>
      </dsp:txBody>
      <dsp:txXfrm>
        <a:off x="940324" y="1514419"/>
        <a:ext cx="5834347" cy="432582"/>
      </dsp:txXfrm>
    </dsp:sp>
    <dsp:sp modelId="{BE76CE19-5C3E-4F4C-A837-FD463772BCE9}">
      <dsp:nvSpPr>
        <dsp:cNvPr id="0" name=""/>
        <dsp:cNvSpPr/>
      </dsp:nvSpPr>
      <dsp:spPr>
        <a:xfrm>
          <a:off x="669960" y="1460346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5E16E-C2BA-4E1D-9F0E-98586F8615CA}">
      <dsp:nvSpPr>
        <dsp:cNvPr id="0" name=""/>
        <dsp:cNvSpPr/>
      </dsp:nvSpPr>
      <dsp:spPr>
        <a:xfrm>
          <a:off x="1008867" y="2163674"/>
          <a:ext cx="5765804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ограничить посещение массовых мероприятий, особенно проходящих в закрытых помещениях</a:t>
          </a:r>
          <a:endParaRPr lang="ru-BY" sz="1400" kern="1200" dirty="0"/>
        </a:p>
      </dsp:txBody>
      <dsp:txXfrm>
        <a:off x="1008867" y="2163674"/>
        <a:ext cx="5765804" cy="432582"/>
      </dsp:txXfrm>
    </dsp:sp>
    <dsp:sp modelId="{9CD8239C-7D9F-4BF1-8BF3-C278F116F7E9}">
      <dsp:nvSpPr>
        <dsp:cNvPr id="0" name=""/>
        <dsp:cNvSpPr/>
      </dsp:nvSpPr>
      <dsp:spPr>
        <a:xfrm>
          <a:off x="738503" y="2109601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6947B-DE2C-4F15-97C3-CD5764BF3715}">
      <dsp:nvSpPr>
        <dsp:cNvPr id="0" name=""/>
        <dsp:cNvSpPr/>
      </dsp:nvSpPr>
      <dsp:spPr>
        <a:xfrm>
          <a:off x="940324" y="2812928"/>
          <a:ext cx="5834347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избегать тесного контакта с людьми, имеющими симптомы ОРИ</a:t>
          </a:r>
          <a:endParaRPr lang="ru-BY" sz="1400" kern="1200" dirty="0"/>
        </a:p>
      </dsp:txBody>
      <dsp:txXfrm>
        <a:off x="940324" y="2812928"/>
        <a:ext cx="5834347" cy="432582"/>
      </dsp:txXfrm>
    </dsp:sp>
    <dsp:sp modelId="{5DCE763D-0BBF-4E76-BB4C-2F17762BAE1E}">
      <dsp:nvSpPr>
        <dsp:cNvPr id="0" name=""/>
        <dsp:cNvSpPr/>
      </dsp:nvSpPr>
      <dsp:spPr>
        <a:xfrm>
          <a:off x="669960" y="2758856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3CB61-D5AE-4248-8D85-9971DCD4823C}">
      <dsp:nvSpPr>
        <dsp:cNvPr id="0" name=""/>
        <dsp:cNvSpPr/>
      </dsp:nvSpPr>
      <dsp:spPr>
        <a:xfrm>
          <a:off x="725651" y="3394302"/>
          <a:ext cx="6049020" cy="567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максимально часто проветривать помещения и проводить влажную уборку (особое внимание следует уделить поверхностям, с которыми часто соприкасаетесь: дверные ручки, столы, поручни и т.д.)</a:t>
          </a:r>
          <a:endParaRPr lang="ru-BY" sz="1400" kern="1200" dirty="0"/>
        </a:p>
      </dsp:txBody>
      <dsp:txXfrm>
        <a:off x="725651" y="3394302"/>
        <a:ext cx="6049020" cy="567392"/>
      </dsp:txXfrm>
    </dsp:sp>
    <dsp:sp modelId="{A1EC7E39-1573-4A7B-92C7-F4A7D8839538}">
      <dsp:nvSpPr>
        <dsp:cNvPr id="0" name=""/>
        <dsp:cNvSpPr/>
      </dsp:nvSpPr>
      <dsp:spPr>
        <a:xfrm>
          <a:off x="455287" y="3407634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B7A8D-DED8-4FC0-AE62-9989578A6C31}">
      <dsp:nvSpPr>
        <dsp:cNvPr id="0" name=""/>
        <dsp:cNvSpPr/>
      </dsp:nvSpPr>
      <dsp:spPr>
        <a:xfrm>
          <a:off x="333909" y="4110962"/>
          <a:ext cx="6440762" cy="432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36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соблюдать «респираторный этикет»</a:t>
          </a:r>
          <a:endParaRPr lang="ru-BY" sz="1400" kern="1200" dirty="0"/>
        </a:p>
      </dsp:txBody>
      <dsp:txXfrm>
        <a:off x="333909" y="4110962"/>
        <a:ext cx="6440762" cy="432582"/>
      </dsp:txXfrm>
    </dsp:sp>
    <dsp:sp modelId="{DB448CA3-E9D5-45B7-8A69-B5DD5901CCAB}">
      <dsp:nvSpPr>
        <dsp:cNvPr id="0" name=""/>
        <dsp:cNvSpPr/>
      </dsp:nvSpPr>
      <dsp:spPr>
        <a:xfrm>
          <a:off x="63545" y="4056889"/>
          <a:ext cx="540728" cy="54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29C0A-B4B7-43E8-A146-AB62329D8588}">
      <dsp:nvSpPr>
        <dsp:cNvPr id="0" name=""/>
        <dsp:cNvSpPr/>
      </dsp:nvSpPr>
      <dsp:spPr>
        <a:xfrm>
          <a:off x="0" y="271594"/>
          <a:ext cx="8372474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797" tIns="374904" rIns="649797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при кашле и чихании использовать </a:t>
          </a:r>
          <a:r>
            <a:rPr kumimoji="0" lang="ru-RU" sz="1800" b="1" i="0" u="sng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носовой платок</a:t>
          </a:r>
          <a:r>
            <a:rPr kumimoji="0" lang="ru-RU" sz="1800" b="0" i="0" u="sng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, </a:t>
          </a: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предпочтительнее применять одноразовые бумажные платки, которые выбрасывают сразу после использования;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при отсутствии носового платка чихать и кашлять нужно </a:t>
          </a:r>
          <a:r>
            <a:rPr kumimoji="0" lang="ru-RU" sz="1800" b="1" i="0" u="sng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в сгиб локтя</a:t>
          </a: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, а не в ладони;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часто и тщательно </a:t>
          </a:r>
          <a:r>
            <a:rPr kumimoji="0" lang="ru-RU" sz="1800" b="1" i="0" u="sng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мыть руки с мылом</a:t>
          </a: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 или использовать средство для дезинфекции рук на спиртовой основе;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стараться </a:t>
          </a:r>
          <a:r>
            <a:rPr kumimoji="0" lang="ru-RU" sz="1800" b="1" i="0" u="sng" strike="noStrike" kern="1200" cap="none" normalizeH="0" baseline="0">
              <a:ln/>
              <a:effectLst/>
              <a:latin typeface="Arial" pitchFamily="34" charset="0"/>
              <a:ea typeface="Times New Roman" pitchFamily="18" charset="0"/>
            </a:rPr>
            <a:t>не прикасаться руками к губам, носу и глазам.</a:t>
          </a:r>
          <a:endParaRPr lang="ru-RU" sz="1800" b="1" u="sng" kern="1200" dirty="0"/>
        </a:p>
      </dsp:txBody>
      <dsp:txXfrm>
        <a:off x="0" y="271594"/>
        <a:ext cx="8372474" cy="2608200"/>
      </dsp:txXfrm>
    </dsp:sp>
    <dsp:sp modelId="{2E79B048-6346-4DF5-B286-C2F09BCF1EAE}">
      <dsp:nvSpPr>
        <dsp:cNvPr id="0" name=""/>
        <dsp:cNvSpPr/>
      </dsp:nvSpPr>
      <dsp:spPr>
        <a:xfrm>
          <a:off x="571618" y="32772"/>
          <a:ext cx="625129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522" tIns="0" rIns="2215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Респираторный этикет и гигиена рук</a:t>
          </a:r>
        </a:p>
      </dsp:txBody>
      <dsp:txXfrm>
        <a:off x="597557" y="58711"/>
        <a:ext cx="619941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0.1159</cdr:y>
    </cdr:from>
    <cdr:to>
      <cdr:x>0.65575</cdr:x>
      <cdr:y>0.98415</cdr:y>
    </cdr:to>
    <cdr:graphicFrame macro="">
      <cdr:nvGraphicFramePr>
        <cdr:cNvPr id="1031" name="Chart 7">
          <a:extLst xmlns:a="http://schemas.openxmlformats.org/drawingml/2006/main">
            <a:ext uri="{FF2B5EF4-FFF2-40B4-BE49-F238E27FC236}">
              <a16:creationId xmlns:a16="http://schemas.microsoft.com/office/drawing/2014/main" id="{E7382EB5-5714-4A4B-8716-0B3B8AE8A56D}"/>
            </a:ext>
          </a:extLst>
        </cdr:cNvPr>
        <cdr:cNvGraphicFramePr>
          <a:graphicFrameLocks xmlns:a="http://schemas.openxmlformats.org/drawingml/2006/main"/>
        </cdr:cNvGraphicFramePr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0.42875</cdr:x>
      <cdr:y>0.1315</cdr:y>
    </cdr:from>
    <cdr:to>
      <cdr:x>1</cdr:x>
      <cdr:y>1</cdr:y>
    </cdr:to>
    <cdr:graphicFrame macro="">
      <cdr:nvGraphicFramePr>
        <cdr:cNvPr id="1032" name="Chart 8">
          <a:extLst xmlns:a="http://schemas.openxmlformats.org/drawingml/2006/main">
            <a:ext uri="{FF2B5EF4-FFF2-40B4-BE49-F238E27FC236}">
              <a16:creationId xmlns:a16="http://schemas.microsoft.com/office/drawing/2014/main" id="{3B14D5BC-6A4C-453A-BE2F-F94461E57F11}"/>
            </a:ext>
          </a:extLst>
        </cdr:cNvPr>
        <cdr:cNvGraphicFramePr>
          <a:graphicFrameLocks xmlns:a="http://schemas.openxmlformats.org/drawingml/2006/main"/>
        </cdr:cNvGraphicFramePr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4A70-CE59-41CE-B918-15183DF89E4F}" type="datetimeFigureOut">
              <a:rPr lang="ru-BY" smtClean="0"/>
              <a:t>21.01.2022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A09B-B703-4FBB-85A5-4E6DF1FB584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762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Wp4ejI_zOEO2FHa0z2fBdtq7-kPToGK0vWCntPXWO000000uYgeImAwztwqYW06eYTFtnPAdjqc80VosbAvfa06yphMipO20W0AO0RpEjQnDe06qnwW1jCUrh4su0PRtuRaXm042s070lh2O0U01mFohc07e0Re3-06YAg02i9Ms5Ra2-qscbiJ0MzFm0gAsgVoWTTvB-0JYkGA81R-a0f05uha2e0NY0gW5uWAm1U82k0NY0i05rvO1o0Mg0T05yYMAxUe5e0Qw0gW6kWAu1ge2oGQ0H7HmaDbkBwa7PLm0PfX6GHMu1xG6m0UehVUN2yeE2iA0m8Q8YjiAW0e1mGf59y_oJQNgFyc82rIg2n2-I8UePLm008eqYFIPlkWBlwIYkvi6c0tRgok113-0YT63XxAsjo-W3i24FUMuyQw6qz6W5TaF0F0_W12WtS0Sa12niO2ekUlMtYUQ41i4G1b00000o130eXhG4BkA2pGpCpCpC-FKrllB1U0HXe_T0UWHaRA-vCsdsSSK-x50LZ0woZqceJ_f4gDCyaGDmGCky186WCgilTZ5uwGMu1FY0e0KW2285CYWjP26_TBlWG6W5E82g1JYkGB05F3zESWK1D0KcQUQJTWKaQFpWWRW507e58G2o1MNrgxsZGBG5P6Zyu86s1N1YlRieu-y_6Fme1RGblc21h0MsWJ95l0_q1QYkzw-0O4Nc1UgXPaig1S9k1S1m1Ur0jWNm8Gzu1VspOU21kWN0VYP6A0O4B0OePg2WmQu60BG627u6BEtak-JwudMaG606TZ0ju22fUB-SuaPbIwG6G6W6Re2i1cu6S0PY8JmteQJilS5qXaIUM5YSrzpPN9sPN8lSZKnCYqnu1a3w1dO1V0Ph0Bu6UIIsXk16l__TtETmxQ7c1e3i1havucBkFIju6wu6W4d8065324ZOD0W2xG31jfukvOpYwFC9WsjGOZ9BA3nbEDsKaPEHfld1JoUqoSd55UcF8OrcTDRkU8GBBODhHSEhimNaHVcZ1g6O56OS2S0oOlEmbdhe0tBRGjvP9BpEODuG6gYdUgK5kyJ8cp1HuEu9EkeRGiU~1?stat-id=42&amp;test-tag=515671091894529&amp;format-type=54&amp;actual-format=40&amp;pcodever=14250&amp;banner-test-tags=eyI3MjA1NzYwNDQxOTI2OTUzNCI6IjU3MzYxIn0=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24 ноября 2021 года ВОЗ сообщила о новом вызывающим беспокойство варианте SARS-CoV-2 </a:t>
            </a:r>
            <a:r>
              <a:rPr lang="ru-RU" dirty="0" err="1"/>
              <a:t>Omicron</a:t>
            </a:r>
            <a:r>
              <a:rPr lang="ru-RU" dirty="0"/>
              <a:t> VOC . Новый вариант впервые обнаружен 11 ноября 2021 года в Ботсване и Южно-Африканской Республике.</a:t>
            </a:r>
          </a:p>
          <a:p>
            <a:r>
              <a:rPr lang="ru-RU" dirty="0"/>
              <a:t>Согласно данным Европейского центра профилактики и контроля заболеваний  </a:t>
            </a:r>
            <a:r>
              <a:rPr lang="en-US" dirty="0"/>
              <a:t>g</a:t>
            </a:r>
            <a:r>
              <a:rPr lang="ru-RU" dirty="0"/>
              <a:t>о состоянию на 13 января 2022 года вариант </a:t>
            </a:r>
            <a:r>
              <a:rPr lang="ru-RU" dirty="0" err="1"/>
              <a:t>Omicron</a:t>
            </a:r>
            <a:r>
              <a:rPr lang="ru-RU" dirty="0"/>
              <a:t> обнаружен во всех странах ЕС/ЕЭЗ.</a:t>
            </a:r>
          </a:p>
          <a:p>
            <a:r>
              <a:rPr lang="ru-RU"/>
              <a:t>Страны</a:t>
            </a:r>
            <a:r>
              <a:rPr lang="ru-RU" dirty="0"/>
              <a:t>, в которых Омикрон стал доминирующим вариантом включают Австрию (89,4 %, 2022–2001 гг.), Бельгию (99,7 %, 2022–2001 гг.), Кипр (70,7 %, 2021–2052 гг.) , Дания (95,8%, 2022-01 гг.), Финляндия (99,8%, 2021-01 гг.), </a:t>
            </a:r>
          </a:p>
          <a:p>
            <a:r>
              <a:rPr lang="ru-RU" dirty="0"/>
              <a:t>Согласно данным Европейского центра профилактики и контроля заболеваний </a:t>
            </a:r>
            <a:r>
              <a:rPr lang="ru-RU" dirty="0" err="1"/>
              <a:t>Omicron</a:t>
            </a:r>
            <a:r>
              <a:rPr lang="ru-RU" dirty="0"/>
              <a:t> VOC демонстрирует значительное преимущество в росте по сравнению с Delta VOC и, вероятно, превзойдет Delta VOC. </a:t>
            </a:r>
          </a:p>
          <a:p>
            <a:r>
              <a:rPr lang="ru-RU" dirty="0"/>
              <a:t>Есть</a:t>
            </a:r>
            <a:r>
              <a:rPr lang="ru-RU" baseline="0" dirty="0"/>
              <a:t> мнение, что </a:t>
            </a:r>
            <a:r>
              <a:rPr lang="ru-RU" dirty="0" err="1"/>
              <a:t>Omicron</a:t>
            </a:r>
            <a:r>
              <a:rPr lang="ru-RU" dirty="0"/>
              <a:t> VOC, вероятно, станет доминирующим вариантом не позднее февраля 2022 года. Поэтому соблюдение мер профилактики имеет ключевое значение для предупреждения распространения инфекции </a:t>
            </a:r>
            <a:r>
              <a:rPr lang="en-US" dirty="0"/>
              <a:t>COVID-19, </a:t>
            </a:r>
            <a:r>
              <a:rPr lang="ru-RU" dirty="0"/>
              <a:t>в</a:t>
            </a:r>
            <a:r>
              <a:rPr lang="ru-RU" baseline="0" dirty="0"/>
              <a:t> </a:t>
            </a:r>
            <a:r>
              <a:rPr lang="ru-RU" baseline="0" dirty="0" err="1"/>
              <a:t>т.ч</a:t>
            </a:r>
            <a:r>
              <a:rPr lang="ru-RU" baseline="0" dirty="0"/>
              <a:t>. новых вариантов вируса.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6A311-6B5C-4BB8-975A-FF735F886C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45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9DAB96AE-6AFE-4112-B12B-DBA2D7443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E01C265A-D9AF-4835-AAA7-F949BDE64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BY" alt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2FD96B-C77A-44CD-972C-6C1B4BC24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99F93-1E48-4DB9-B986-5618B513E72B}" type="slidenum">
              <a:rPr lang="ru-RU" sz="1400" spc="-1">
                <a:latin typeface="Times New Roman"/>
              </a:rPr>
              <a:pPr>
                <a:defRPr/>
              </a:pPr>
              <a:t>19</a:t>
            </a:fld>
            <a:endParaRPr lang="ru-RU" sz="14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e-BY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3E523-2688-43E4-B7F2-B8722B9670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>
                <a:solidFill>
                  <a:srgbClr val="002060"/>
                </a:solidFill>
                <a:effectLst/>
              </a:rPr>
              <a:t>Как и болезни, вакцины тренируют иммунную систему выработке специфических антител. Однако вакцины содержат только убитые или ослабленные формы возбудителей той или иной болезни – вирусов или бактерий, – которые не приводят к заболеванию и не создают риска связанных с ним осложнений.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8B91A-C316-468B-86DC-908637AF36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2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002060"/>
                </a:solidFill>
              </a:rPr>
              <a:t>Вакцинация ведет к снижению числа смертельных исходов от коронавирусной инфекции, данные представлены на слайде.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5434F-92C1-4849-BFF3-4031CCB9AB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 Bio-New Crown Inactivated Vaccine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Привезенная в Беларусь вакцина произведена Китайской национальной биотехнической группой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China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National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Biotec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Group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), подразделение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(«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Синофрам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»). Компания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разработала вакцину в сотрудничестве с Институтом вирусологии в Ухане и Институтом биологических продуктов.</a:t>
            </a:r>
          </a:p>
          <a:p>
            <a:pPr algn="l"/>
            <a:b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Вакцина инактивированная, то есть содержит убитые частицы вируса, которые были выращены в контролируемых лабораторных условиях. Инактивация вируса — один из самых старых и надежных способов создания вакцин. По этой технологии разработаны, к примеру, вакцины против дифтерии, гепатита В, полиомиелита, коклюша, столбняка и, конечно же, гриппа.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Попадая в организм, инактивированный вирус вызывает иммунный ответ.</a:t>
            </a:r>
          </a:p>
          <a:p>
            <a:endParaRPr lang="ru-RU" dirty="0"/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Эффективность: 79%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Первая и вторая фазы клинических испытаний препарата проводились в провинции Хэнань в апреле. В них приняли участие 1120 добровольцев в возрасте 18−59 лет.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Клинические испытания показали безопасность вакцины «без серьезной неблагоприятной реакции». Информация о побочных эффектах не указывается. У всех участников испытаний отмечен «высокий показатель выработки антител».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 данным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, эффективность вакцины достигает 79%. Это значит, что у 79 человек из ста вырабатываются антитела в необходимом объеме. Напомним, что доказанная эффективность «Спутника V» — 91,4%.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Как сообщает газета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South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China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Morning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Post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, испытания китайской вакцины от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в других странах показали разные результаты. Так, в Бразилии эффективность оказалась почти на 30% ниже той, о которой заявляли ранее, и составила 50,4%. В Индонезии эта же вакцина показала эффективность в 65,3% случаев, в Турции — в 91,5%.</a:t>
            </a:r>
          </a:p>
          <a:p>
            <a:endParaRPr lang="ru-RU" dirty="0"/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Китай оказывает помощь в вакцинации 53 развивающимся странам и имеет экспортные сделки с 22 странами. Помимо Китая, вакцина одобрена к использованию в ОАЭ, Бахрейне, Египте, Иордании, Ираке, Сербии, Марокко, Венгрии, Пакистане и других.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Например, 9 декабря органы здравоохранения ОАЭ сообщили, что препарат в ходе испытаний доказал эффективность в 86%. Сербия получила 1 млн доз вакцины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. Помимо китайского препарата, в Сербии зарегистрирована вакцина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Pfizer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/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BioNTech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, а также российская вакцина «Спутник V».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Индонезия еще осенью подписала соглашения с несколькими китайскими производителями вакцин от COVID-19, включая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Sinovac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и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Sinopharm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, в расчете на почти 300 млн доз до конца 2021 года.</a:t>
            </a:r>
          </a:p>
          <a:p>
            <a:br>
              <a:rPr lang="ru-RU" b="0" i="0" dirty="0">
                <a:solidFill>
                  <a:srgbClr val="000000"/>
                </a:solidFill>
                <a:effectLst/>
                <a:latin typeface="Helvetica Neue"/>
                <a:hlinkClick r:id="rId3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8B91A-C316-468B-86DC-908637AF36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</a:rPr>
              <a:t>Во всех поликлиниках, стационарах проводится вакцинация против </a:t>
            </a:r>
            <a:r>
              <a:rPr lang="en-US" sz="1200" b="1" dirty="0">
                <a:solidFill>
                  <a:srgbClr val="002060"/>
                </a:solidFill>
              </a:rPr>
              <a:t>COVID</a:t>
            </a:r>
            <a:r>
              <a:rPr lang="ru-RU" sz="1200" b="1" dirty="0">
                <a:solidFill>
                  <a:srgbClr val="002060"/>
                </a:solidFill>
              </a:rPr>
              <a:t>-19, также в торговых центрах, на рынках, станции метро, здравпунктах, в т.ч. организована работа выездных бригад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8B91A-C316-468B-86DC-908637AF36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3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</a:rPr>
              <a:t>Во всех поликлиниках, стационарах проводится вакцинация против </a:t>
            </a:r>
            <a:r>
              <a:rPr lang="en-US" sz="1200" b="1" dirty="0">
                <a:solidFill>
                  <a:srgbClr val="002060"/>
                </a:solidFill>
              </a:rPr>
              <a:t>COVID</a:t>
            </a:r>
            <a:r>
              <a:rPr lang="ru-RU" sz="1200" b="1" dirty="0">
                <a:solidFill>
                  <a:srgbClr val="002060"/>
                </a:solidFill>
              </a:rPr>
              <a:t>-19, также в торговых центрах, на рынках, станции метро, здравпунктах, в т.ч. организована работа выездных бригад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8B91A-C316-468B-86DC-908637AF366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7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</a:rPr>
              <a:t>Во всех поликлиниках, стационарах проводится вакцинация против </a:t>
            </a:r>
            <a:r>
              <a:rPr lang="en-US" sz="1200" b="1" dirty="0">
                <a:solidFill>
                  <a:srgbClr val="002060"/>
                </a:solidFill>
              </a:rPr>
              <a:t>COVID</a:t>
            </a:r>
            <a:r>
              <a:rPr lang="ru-RU" sz="1200" b="1" dirty="0">
                <a:solidFill>
                  <a:srgbClr val="002060"/>
                </a:solidFill>
              </a:rPr>
              <a:t>-19, также в торговых центрах, на рынках, станции метро, здравпунктах, в т.ч. организована работа выездных бригад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8B91A-C316-468B-86DC-908637AF366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6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A6F8C372-9CA3-45E2-B8E3-89BE42C66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E0E57B68-E05F-4C9C-B182-4DF96BF60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BY" altLang="ru-BY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19FAD370-8809-4A54-9E15-9AB8A32A2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62528-0BD2-4FE9-ADB5-49B822D7BD3D}" type="slidenum">
              <a:rPr lang="ru-RU" altLang="ru-BY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1-06-11/china-approves-emergency-use-of-covid-shots-for-kids-aged-3-17" TargetMode="External"/><Relationship Id="rId7" Type="http://schemas.openxmlformats.org/officeDocument/2006/relationships/hyperlink" Target="https://www.euronews.com/next/2021/09/14/covid-vaccine-for-children-who-in-europe-is-leading-the-race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1/08/27/us/adolescents-covid-vaccine-shot.html" TargetMode="External"/><Relationship Id="rId5" Type="http://schemas.openxmlformats.org/officeDocument/2006/relationships/hyperlink" Target="https://ria.ru/20211114/deti-1759036147.html" TargetMode="External"/><Relationship Id="rId4" Type="http://schemas.openxmlformats.org/officeDocument/2006/relationships/hyperlink" Target="https://www.reuters.com/world/china/china-has-fully-vaccinated-91-students-aged-12-17-against-covid-state-media-2021-09-1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p.com/news/china/science/article/3115801/chinas-sinopharm-says-its-covid-19-vaccine-nearly-80-c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0%D0%B4%D0%B8%D0%BE%D0%BC%D0%B8%D0%BE%D0%BF%D0%B0%D1%82%D0%B8%D0%B8" TargetMode="External"/><Relationship Id="rId3" Type="http://schemas.openxmlformats.org/officeDocument/2006/relationships/hyperlink" Target="https://ru.wikipedia.org/wiki/%D0%9E%D1%81%D1%82%D1%80%D1%8B%D0%B9_%D1%80%D0%B5%D1%81%D0%BF%D0%B8%D1%80%D0%B0%D1%82%D0%BE%D1%80%D0%BD%D1%8B%D0%B9_%D0%B4%D0%B8%D1%81%D1%82%D1%80%D0%B5%D1%81%D1%81-%D1%81%D0%B8%D0%BD%D0%B4%D1%80%D0%BE%D0%BC" TargetMode="External"/><Relationship Id="rId7" Type="http://schemas.openxmlformats.org/officeDocument/2006/relationships/hyperlink" Target="https://ru.wikipedia.org/wiki/%D0%A1%D0%B5%D0%BF%D1%82%D0%B8%D1%87%D0%B5%D1%81%D0%BA%D0%B8%D0%B9_%D1%88%D0%BE%D0%B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1%D1%82%D1%80%D0%B0%D1%8F_%D0%BF%D0%BE%D1%87%D0%B5%D1%87%D0%BD%D0%B0%D1%8F_%D0%BD%D0%B5%D0%B4%D0%BE%D1%81%D1%82%D0%B0%D1%82%D0%BE%D1%87%D0%BD%D0%BE%D1%81%D1%82%D1%8C" TargetMode="External"/><Relationship Id="rId5" Type="http://schemas.openxmlformats.org/officeDocument/2006/relationships/hyperlink" Target="https://ru.wikipedia.org/wiki/%D0%9E%D1%81%D1%82%D1%80%D0%B0%D1%8F_%D1%81%D0%B5%D1%80%D0%B4%D0%B5%D1%87%D0%BD%D0%B0%D1%8F_%D0%BD%D0%B5%D0%B4%D0%BE%D1%81%D1%82%D0%B0%D1%82%D0%BE%D1%87%D0%BD%D0%BE%D1%81%D1%82%D1%8C" TargetMode="External"/><Relationship Id="rId4" Type="http://schemas.openxmlformats.org/officeDocument/2006/relationships/hyperlink" Target="https://ru.wikipedia.org/wiki/%D0%9E%D1%81%D1%82%D1%80%D0%B0%D1%8F_%D0%B4%D1%8B%D1%85%D0%B0%D1%82%D0%B5%D0%BB%D1%8C%D0%BD%D0%B0%D1%8F_%D0%BD%D0%B5%D0%B4%D0%BE%D1%81%D1%82%D0%B0%D1%82%D0%BE%D1%87%D0%BD%D0%BE%D1%81%D1%82%D1%8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eb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19AC7-4E0F-43A5-BB44-6CD84AD14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689" y="2371305"/>
            <a:ext cx="9144000" cy="2387600"/>
          </a:xfrm>
        </p:spPr>
        <p:txBody>
          <a:bodyPr anchor="ctr">
            <a:norm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ВАКЦИНАЦИЯ ПРОТИВ </a:t>
            </a:r>
            <a:b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СРЕДИ ДЕТЕЙ </a:t>
            </a:r>
            <a:b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12-17 ЛЕТ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0A7F7E-8262-4791-A3EC-A21BE272F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2689" y="6289691"/>
            <a:ext cx="6731274" cy="568309"/>
          </a:xfrm>
        </p:spPr>
        <p:txBody>
          <a:bodyPr>
            <a:normAutofit/>
          </a:bodyPr>
          <a:lstStyle/>
          <a:p>
            <a:r>
              <a:rPr lang="ru-RU" sz="2000" dirty="0"/>
              <a:t>ГУ «Минский городской центр гигиены и эпидемиологии»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AE666-6FD2-4770-886F-CD5D17E20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91" y="194950"/>
            <a:ext cx="3017240" cy="226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51883C-D46F-40CA-A572-76091B51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6" y="4051649"/>
            <a:ext cx="3077012" cy="205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170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324554D-BF29-4455-9EF2-2BF95057E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61798"/>
              </p:ext>
            </p:extLst>
          </p:nvPr>
        </p:nvGraphicFramePr>
        <p:xfrm>
          <a:off x="552450" y="1562100"/>
          <a:ext cx="4295775" cy="527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A4992B-3B28-4ED2-851C-B83E43951E32}"/>
              </a:ext>
            </a:extLst>
          </p:cNvPr>
          <p:cNvSpPr txBox="1"/>
          <p:nvPr/>
        </p:nvSpPr>
        <p:spPr>
          <a:xfrm>
            <a:off x="5295900" y="166705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Куба стала первой страной в мире, начавшей вакцинацию от коронавируса детей в возрасте от двух до 11 лет. </a:t>
            </a:r>
            <a:endParaRPr lang="ru-B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2B8C7-4CAF-4ACE-B8E0-A8E3C9280AE8}"/>
              </a:ext>
            </a:extLst>
          </p:cNvPr>
          <p:cNvSpPr txBox="1"/>
          <p:nvPr/>
        </p:nvSpPr>
        <p:spPr>
          <a:xfrm>
            <a:off x="5295900" y="227846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июне 2021 </a:t>
            </a:r>
            <a:r>
              <a:rPr lang="ru-RU" sz="1600" dirty="0">
                <a:hlinkClick r:id="rId3"/>
              </a:rPr>
              <a:t>Китай разрешил вакцинацию</a:t>
            </a:r>
            <a:r>
              <a:rPr lang="ru-RU" sz="1600" dirty="0"/>
              <a:t> препаратами Sinovac и Sinopharm детей в возрасте от трех до 17 лет. Китай стал первой страной, одобрившей прививки для младшей возрастной группы. В середине сентября государственное телевидение Китая </a:t>
            </a:r>
            <a:r>
              <a:rPr lang="ru-RU" sz="1600" u="sng" dirty="0">
                <a:hlinkClick r:id="rId4"/>
              </a:rPr>
              <a:t>сообщило</a:t>
            </a:r>
            <a:r>
              <a:rPr lang="ru-RU" sz="1600" dirty="0"/>
              <a:t>, что 91% учащихся в возрасте от 12 до 17 лет полностью вакцинированы. </a:t>
            </a:r>
            <a:endParaRPr lang="ru-BY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A6C42-60E4-4368-9305-8FDCC20C2B43}"/>
              </a:ext>
            </a:extLst>
          </p:cNvPr>
          <p:cNvSpPr txBox="1"/>
          <p:nvPr/>
        </p:nvSpPr>
        <p:spPr>
          <a:xfrm>
            <a:off x="5295900" y="387476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5"/>
              </a:rPr>
              <a:t>Израиль 14 ноября 2021 года одобрил вакцинацию</a:t>
            </a:r>
            <a:r>
              <a:rPr lang="ru-RU" sz="1600" dirty="0"/>
              <a:t> от коронавируса для детей в возрасте 5-11 лет. </a:t>
            </a:r>
            <a:endParaRPr lang="ru-BY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45710-4B76-44C5-984C-0932C3DC394C}"/>
              </a:ext>
            </a:extLst>
          </p:cNvPr>
          <p:cNvSpPr txBox="1"/>
          <p:nvPr/>
        </p:nvSpPr>
        <p:spPr>
          <a:xfrm>
            <a:off x="5295900" y="448618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США </a:t>
            </a:r>
            <a:r>
              <a:rPr lang="ru-RU" sz="1600" dirty="0">
                <a:hlinkClick r:id="rId6"/>
              </a:rPr>
              <a:t>темпы вакцинации</a:t>
            </a:r>
            <a:r>
              <a:rPr lang="ru-RU" sz="1600" dirty="0"/>
              <a:t> подростков ускорились после резкого роста заболеваемости, вызванного штаммом "дельта". В настоящее время в США полностью вакцинированы около половины подростков в возрасте 12-17 лет. </a:t>
            </a:r>
            <a:endParaRPr lang="ru-BY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827F4-7D9B-4572-917A-4FD9CCC90277}"/>
              </a:ext>
            </a:extLst>
          </p:cNvPr>
          <p:cNvSpPr txBox="1"/>
          <p:nvPr/>
        </p:nvSpPr>
        <p:spPr>
          <a:xfrm>
            <a:off x="5295900" y="559004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Прививочная компания в странах Евросоюза идет с разной скоростью.</a:t>
            </a:r>
          </a:p>
          <a:p>
            <a:r>
              <a:rPr lang="ru-RU" sz="1600" dirty="0"/>
              <a:t>Франция была </a:t>
            </a:r>
            <a:r>
              <a:rPr lang="ru-RU" sz="1600" dirty="0">
                <a:hlinkClick r:id="rId7"/>
              </a:rPr>
              <a:t>одной из первых стран</a:t>
            </a:r>
            <a:r>
              <a:rPr lang="ru-RU" sz="1600" dirty="0"/>
              <a:t>, которая начала вакцинацию подростков 12-17 лет.</a:t>
            </a:r>
          </a:p>
        </p:txBody>
      </p:sp>
      <p:sp>
        <p:nvSpPr>
          <p:cNvPr id="15" name="Прямоугольник 5_0">
            <a:extLst>
              <a:ext uri="{FF2B5EF4-FFF2-40B4-BE49-F238E27FC236}">
                <a16:creationId xmlns:a16="http://schemas.microsoft.com/office/drawing/2014/main" id="{AF08B37C-6A1D-44F3-853E-60143772878B}"/>
              </a:ext>
            </a:extLst>
          </p:cNvPr>
          <p:cNvSpPr/>
          <p:nvPr/>
        </p:nvSpPr>
        <p:spPr>
          <a:xfrm>
            <a:off x="1524001" y="23774"/>
            <a:ext cx="9143999" cy="69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ВАКЦИНАЦИЯ 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 В МИРЕ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CF788-8F3D-4A4A-A578-68B0AA06A1A1}"/>
              </a:ext>
            </a:extLst>
          </p:cNvPr>
          <p:cNvSpPr txBox="1"/>
          <p:nvPr/>
        </p:nvSpPr>
        <p:spPr>
          <a:xfrm>
            <a:off x="1352550" y="794746"/>
            <a:ext cx="100393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 состоянию на 20.01.2022 в странах Европейского региона вакцинацией против </a:t>
            </a:r>
            <a:r>
              <a:rPr lang="en-US" dirty="0">
                <a:solidFill>
                  <a:srgbClr val="002060"/>
                </a:solidFill>
              </a:rPr>
              <a:t>COVID-19</a:t>
            </a:r>
            <a:r>
              <a:rPr lang="ru-RU" dirty="0">
                <a:solidFill>
                  <a:srgbClr val="002060"/>
                </a:solidFill>
              </a:rPr>
              <a:t> охвачено 23,3% лиц до 18 лет, в том числе 18,5% прошли полный курс вакцинации.</a:t>
            </a:r>
            <a:endParaRPr lang="ru-BY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0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64AA13-C274-45F9-A680-B53596A42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5" t="22360" r="28750" b="23056"/>
          <a:stretch/>
        </p:blipFill>
        <p:spPr>
          <a:xfrm>
            <a:off x="5281831" y="828675"/>
            <a:ext cx="6643470" cy="477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8C7D4-075E-4EDB-B6C6-E2AC37E11B8E}"/>
              </a:ext>
            </a:extLst>
          </p:cNvPr>
          <p:cNvSpPr txBox="1"/>
          <p:nvPr/>
        </p:nvSpPr>
        <p:spPr>
          <a:xfrm>
            <a:off x="509588" y="1249061"/>
            <a:ext cx="4786312" cy="269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постановлению Министерства здравоохранения Республики Беларусь</a:t>
            </a:r>
            <a:r>
              <a:rPr lang="ru-RU" sz="14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вакцинация против коронавирусной инфекции COVID-19 среди детей в возрасте от 12 до 17 лет включена в «перечень профилактических прививок по эпидемическим показаниям». </a:t>
            </a:r>
            <a:endParaRPr lang="ru-BY" sz="1400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CCD6788-2A30-4AC5-A107-567F11A21333}"/>
              </a:ext>
            </a:extLst>
          </p:cNvPr>
          <p:cNvSpPr/>
          <p:nvPr/>
        </p:nvSpPr>
        <p:spPr>
          <a:xfrm>
            <a:off x="1362075" y="3946274"/>
            <a:ext cx="3495675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3294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91833-7778-49E9-84E0-5536360E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15" y="653625"/>
            <a:ext cx="7316036" cy="80244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Инактивированная (убитая) вакцина против 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SARS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CoV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-2 (клетки </a:t>
            </a:r>
            <a:r>
              <a:rPr lang="ru-RU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Веро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/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BBIBP-CorV/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Covilo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8EDAC94-4C60-4B21-AF05-02B9A6EB1C42}"/>
              </a:ext>
            </a:extLst>
          </p:cNvPr>
          <p:cNvSpPr/>
          <p:nvPr/>
        </p:nvSpPr>
        <p:spPr>
          <a:xfrm>
            <a:off x="536911" y="2135671"/>
            <a:ext cx="8525707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Эффективность в ходе испытаний: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79,34% (</a:t>
            </a:r>
            <a:r>
              <a:rPr lang="ru-RU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</a:t>
            </a:r>
            <a:r>
              <a:rPr lang="ru-RU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r>
              <a:rPr lang="ru-RU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Morning</a:t>
            </a:r>
            <a:r>
              <a:rPr lang="ru-RU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86% (данные органов здравоохранения ОАЭ)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до 91% (Турция, Индонезия, Бразилия)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Защита от тяжелого течения заболевания – 100%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F4268B-08E7-44F9-A563-2F458BD74382}"/>
              </a:ext>
            </a:extLst>
          </p:cNvPr>
          <p:cNvSpPr/>
          <p:nvPr/>
        </p:nvSpPr>
        <p:spPr>
          <a:xfrm>
            <a:off x="518279" y="3859362"/>
            <a:ext cx="10930771" cy="20579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Принцип действия вакцины - в организм человека вводятся части «убитого» коронавируса, которые вызывают иммунную реакцию организма человека.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Важно: вакцина не способна вызвать у человека заражение COVID-19.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Курс состоит из двух доз (вводиться внутримышечно с интервалом в 21 -28 день)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Хранится вакцина в обычном холодильнике при температуре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4 - 8°C.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AB3BB-79E5-4680-8EBE-E5ED45E69EC0}"/>
              </a:ext>
            </a:extLst>
          </p:cNvPr>
          <p:cNvSpPr txBox="1"/>
          <p:nvPr/>
        </p:nvSpPr>
        <p:spPr>
          <a:xfrm>
            <a:off x="6132004" y="6552886"/>
            <a:ext cx="45879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639A3-6363-428F-9FD7-CC3A5B134E2C}"/>
              </a:ext>
            </a:extLst>
          </p:cNvPr>
          <p:cNvSpPr txBox="1"/>
          <p:nvPr/>
        </p:nvSpPr>
        <p:spPr>
          <a:xfrm>
            <a:off x="589714" y="1342324"/>
            <a:ext cx="7668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Компания изготовитель </a:t>
            </a:r>
            <a:r>
              <a:rPr lang="en-US" sz="1400" dirty="0"/>
              <a:t>Beijing Institute of</a:t>
            </a:r>
            <a:r>
              <a:rPr lang="ru-RU" sz="1400" dirty="0"/>
              <a:t> </a:t>
            </a:r>
            <a:r>
              <a:rPr lang="en-US" sz="1400" dirty="0"/>
              <a:t>Biological Products Co., Limited (BIBP),</a:t>
            </a:r>
            <a:r>
              <a:rPr lang="ru-RU" sz="1400" dirty="0"/>
              <a:t> дочерняя компания </a:t>
            </a:r>
            <a:r>
              <a:rPr lang="en-US" sz="1400" dirty="0"/>
              <a:t>China National </a:t>
            </a:r>
            <a:r>
              <a:rPr lang="en-US" sz="1400" dirty="0" err="1"/>
              <a:t>Biotec</a:t>
            </a:r>
            <a:r>
              <a:rPr lang="en-US" sz="1400" dirty="0"/>
              <a:t> Group (CNBG)</a:t>
            </a:r>
            <a:r>
              <a:rPr lang="ru-RU" sz="1400" dirty="0"/>
              <a:t> Китайской национальной Корпорации фармацевтической группы (</a:t>
            </a:r>
            <a:r>
              <a:rPr lang="en-US" sz="1400" dirty="0"/>
              <a:t>Sinopharm)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E8D7E6-9BFA-4FEC-B5CC-2968A0D334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5300" y="112900"/>
            <a:ext cx="4000632" cy="245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: скругленные углы 3">
            <a:extLst>
              <a:ext uri="{FF2B5EF4-FFF2-40B4-BE49-F238E27FC236}">
                <a16:creationId xmlns:a16="http://schemas.microsoft.com/office/drawing/2014/main" id="{98EDAC94-4C60-4B21-AF05-02B9A6EB1C42}"/>
              </a:ext>
            </a:extLst>
          </p:cNvPr>
          <p:cNvSpPr/>
          <p:nvPr/>
        </p:nvSpPr>
        <p:spPr>
          <a:xfrm>
            <a:off x="589714" y="5996131"/>
            <a:ext cx="8525707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КНР используется для вакцинации взрослых и </a:t>
            </a:r>
            <a:r>
              <a:rPr lang="ru-RU" b="1" u="sng" dirty="0">
                <a:solidFill>
                  <a:srgbClr val="002060"/>
                </a:solidFill>
              </a:rPr>
              <a:t>детей с 3-х летнего возраста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538FD-3EF8-4253-8B1B-28B195627965}"/>
              </a:ext>
            </a:extLst>
          </p:cNvPr>
          <p:cNvSpPr txBox="1"/>
          <p:nvPr/>
        </p:nvSpPr>
        <p:spPr>
          <a:xfrm>
            <a:off x="2705100" y="190582"/>
            <a:ext cx="513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ВАКЦИНА ИСПОЛЬЗУЕТСЯ?</a:t>
            </a:r>
            <a:endParaRPr lang="x-none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1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C1625-9158-44F2-BA84-98F6DFDE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9" y="126820"/>
            <a:ext cx="10025061" cy="6794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РЕАКЦИИ ПОСЛЕ ВАКЦИНАЦИИ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675" name="Group 2">
            <a:extLst>
              <a:ext uri="{FF2B5EF4-FFF2-40B4-BE49-F238E27FC236}">
                <a16:creationId xmlns:a16="http://schemas.microsoft.com/office/drawing/2014/main" id="{C6DDCF88-3279-4C4E-9C78-3631FA37742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3060700"/>
            <a:ext cx="5105400" cy="552450"/>
            <a:chOff x="1248" y="1440"/>
            <a:chExt cx="3216" cy="350"/>
          </a:xfrm>
        </p:grpSpPr>
        <p:sp>
          <p:nvSpPr>
            <p:cNvPr id="28696" name="Line 3">
              <a:extLst>
                <a:ext uri="{FF2B5EF4-FFF2-40B4-BE49-F238E27FC236}">
                  <a16:creationId xmlns:a16="http://schemas.microsoft.com/office/drawing/2014/main" id="{9FE0C40D-9539-41DB-B8A1-98EB59D5F0F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28697" name="Rectangle 4">
              <a:extLst>
                <a:ext uri="{FF2B5EF4-FFF2-40B4-BE49-F238E27FC236}">
                  <a16:creationId xmlns:a16="http://schemas.microsoft.com/office/drawing/2014/main" id="{AC648492-1F9B-43FF-B943-50244B6C32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BY" altLang="ru-BY" sz="1600"/>
            </a:p>
          </p:txBody>
        </p:sp>
        <p:sp>
          <p:nvSpPr>
            <p:cNvPr id="28698" name="Text Box 5">
              <a:extLst>
                <a:ext uri="{FF2B5EF4-FFF2-40B4-BE49-F238E27FC236}">
                  <a16:creationId xmlns:a16="http://schemas.microsoft.com/office/drawing/2014/main" id="{003854AF-5838-41F2-86C6-266F890BD1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3" y="1507"/>
              <a:ext cx="10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BY" sz="1800" b="1">
                  <a:solidFill>
                    <a:srgbClr val="000000"/>
                  </a:solidFill>
                </a:rPr>
                <a:t>Головная боль</a:t>
              </a:r>
              <a:endParaRPr lang="en-US" altLang="ru-BY" sz="1800" b="1">
                <a:solidFill>
                  <a:srgbClr val="000000"/>
                </a:solidFill>
              </a:endParaRPr>
            </a:p>
          </p:txBody>
        </p:sp>
        <p:sp>
          <p:nvSpPr>
            <p:cNvPr id="28699" name="Text Box 6">
              <a:extLst>
                <a:ext uri="{FF2B5EF4-FFF2-40B4-BE49-F238E27FC236}">
                  <a16:creationId xmlns:a16="http://schemas.microsoft.com/office/drawing/2014/main" id="{1FBB1B5A-6F5B-4BAD-856F-1DAB2119191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BY" sz="20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05142EEA-C0F5-4137-93E9-0D1FB43A99B9}"/>
              </a:ext>
            </a:extLst>
          </p:cNvPr>
          <p:cNvGrpSpPr>
            <a:grpSpLocks/>
          </p:cNvGrpSpPr>
          <p:nvPr/>
        </p:nvGrpSpPr>
        <p:grpSpPr bwMode="auto">
          <a:xfrm>
            <a:off x="2295525" y="866776"/>
            <a:ext cx="5105400" cy="492125"/>
            <a:chOff x="1248" y="2030"/>
            <a:chExt cx="3216" cy="350"/>
          </a:xfrm>
        </p:grpSpPr>
        <p:sp>
          <p:nvSpPr>
            <p:cNvPr id="28692" name="Line 8">
              <a:extLst>
                <a:ext uri="{FF2B5EF4-FFF2-40B4-BE49-F238E27FC236}">
                  <a16:creationId xmlns:a16="http://schemas.microsoft.com/office/drawing/2014/main" id="{62CCBB40-BB4C-4429-89AB-8DFD2D0ECC6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28693" name="Rectangle 9">
              <a:extLst>
                <a:ext uri="{FF2B5EF4-FFF2-40B4-BE49-F238E27FC236}">
                  <a16:creationId xmlns:a16="http://schemas.microsoft.com/office/drawing/2014/main" id="{29DAB4B3-C13A-436A-B198-5BFF8B2D265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BY" altLang="ru-BY" sz="1600"/>
            </a:p>
          </p:txBody>
        </p:sp>
        <p:sp>
          <p:nvSpPr>
            <p:cNvPr id="28694" name="Text Box 10">
              <a:extLst>
                <a:ext uri="{FF2B5EF4-FFF2-40B4-BE49-F238E27FC236}">
                  <a16:creationId xmlns:a16="http://schemas.microsoft.com/office/drawing/2014/main" id="{B03CC437-B45C-4F34-8D3B-EA4683F459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1" y="2101"/>
              <a:ext cx="222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BY" sz="1800" b="1">
                  <a:solidFill>
                    <a:srgbClr val="000000"/>
                  </a:solidFill>
                </a:rPr>
                <a:t>Болезненность в месте инъекции</a:t>
              </a:r>
              <a:endParaRPr lang="en-US" altLang="ru-BY" sz="1800" b="1">
                <a:solidFill>
                  <a:srgbClr val="000000"/>
                </a:solidFill>
              </a:endParaRPr>
            </a:p>
          </p:txBody>
        </p:sp>
        <p:sp>
          <p:nvSpPr>
            <p:cNvPr id="28695" name="Text Box 11">
              <a:extLst>
                <a:ext uri="{FF2B5EF4-FFF2-40B4-BE49-F238E27FC236}">
                  <a16:creationId xmlns:a16="http://schemas.microsoft.com/office/drawing/2014/main" id="{5B662355-3C6F-4A36-8979-FDF1A2519D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9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BY" sz="20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8677" name="Group 12">
            <a:extLst>
              <a:ext uri="{FF2B5EF4-FFF2-40B4-BE49-F238E27FC236}">
                <a16:creationId xmlns:a16="http://schemas.microsoft.com/office/drawing/2014/main" id="{88227D4C-27E2-44B7-B8F1-5C7F1A318C9A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1592264"/>
            <a:ext cx="5105400" cy="465137"/>
            <a:chOff x="1248" y="2640"/>
            <a:chExt cx="3216" cy="350"/>
          </a:xfrm>
        </p:grpSpPr>
        <p:sp>
          <p:nvSpPr>
            <p:cNvPr id="28688" name="Line 13">
              <a:extLst>
                <a:ext uri="{FF2B5EF4-FFF2-40B4-BE49-F238E27FC236}">
                  <a16:creationId xmlns:a16="http://schemas.microsoft.com/office/drawing/2014/main" id="{F33C89F5-9EA3-458A-9A84-B6B8FEFB684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28689" name="Rectangle 14">
              <a:extLst>
                <a:ext uri="{FF2B5EF4-FFF2-40B4-BE49-F238E27FC236}">
                  <a16:creationId xmlns:a16="http://schemas.microsoft.com/office/drawing/2014/main" id="{AED327B6-2360-4D7D-AC4C-68572C7291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BY" altLang="ru-BY" sz="1600"/>
            </a:p>
          </p:txBody>
        </p:sp>
        <p:sp>
          <p:nvSpPr>
            <p:cNvPr id="28690" name="Text Box 15">
              <a:extLst>
                <a:ext uri="{FF2B5EF4-FFF2-40B4-BE49-F238E27FC236}">
                  <a16:creationId xmlns:a16="http://schemas.microsoft.com/office/drawing/2014/main" id="{1516F7A1-D5A2-4425-85D0-D64FD10899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4" y="2708"/>
              <a:ext cx="97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BY" sz="1800" b="1">
                  <a:solidFill>
                    <a:srgbClr val="000000"/>
                  </a:solidFill>
                </a:rPr>
                <a:t>Недомогание</a:t>
              </a:r>
              <a:endParaRPr lang="en-US" altLang="ru-BY" sz="1800" b="1">
                <a:solidFill>
                  <a:srgbClr val="000000"/>
                </a:solidFill>
              </a:endParaRPr>
            </a:p>
          </p:txBody>
        </p:sp>
        <p:sp>
          <p:nvSpPr>
            <p:cNvPr id="28691" name="Text Box 16">
              <a:extLst>
                <a:ext uri="{FF2B5EF4-FFF2-40B4-BE49-F238E27FC236}">
                  <a16:creationId xmlns:a16="http://schemas.microsoft.com/office/drawing/2014/main" id="{576CAF34-5251-44C0-B319-F2CAE2BC11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9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BY" sz="20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8678" name="Group 17">
            <a:extLst>
              <a:ext uri="{FF2B5EF4-FFF2-40B4-BE49-F238E27FC236}">
                <a16:creationId xmlns:a16="http://schemas.microsoft.com/office/drawing/2014/main" id="{6A175687-D32A-4C22-8A89-8CA9100F4823}"/>
              </a:ext>
            </a:extLst>
          </p:cNvPr>
          <p:cNvGrpSpPr>
            <a:grpSpLocks/>
          </p:cNvGrpSpPr>
          <p:nvPr/>
        </p:nvGrpSpPr>
        <p:grpSpPr bwMode="auto">
          <a:xfrm>
            <a:off x="2173288" y="2303463"/>
            <a:ext cx="5656262" cy="531812"/>
            <a:chOff x="1248" y="3230"/>
            <a:chExt cx="3563" cy="350"/>
          </a:xfrm>
        </p:grpSpPr>
        <p:sp>
          <p:nvSpPr>
            <p:cNvPr id="28684" name="Line 18">
              <a:extLst>
                <a:ext uri="{FF2B5EF4-FFF2-40B4-BE49-F238E27FC236}">
                  <a16:creationId xmlns:a16="http://schemas.microsoft.com/office/drawing/2014/main" id="{CBA10346-7B9B-4D9B-ABE8-BBAA7A2F973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28685" name="Rectangle 19">
              <a:extLst>
                <a:ext uri="{FF2B5EF4-FFF2-40B4-BE49-F238E27FC236}">
                  <a16:creationId xmlns:a16="http://schemas.microsoft.com/office/drawing/2014/main" id="{2519F327-1402-4A3A-8005-5530321007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BY" altLang="ru-BY" sz="1600"/>
            </a:p>
          </p:txBody>
        </p:sp>
        <p:sp>
          <p:nvSpPr>
            <p:cNvPr id="28686" name="Text Box 20">
              <a:extLst>
                <a:ext uri="{FF2B5EF4-FFF2-40B4-BE49-F238E27FC236}">
                  <a16:creationId xmlns:a16="http://schemas.microsoft.com/office/drawing/2014/main" id="{6F80BABF-89D8-4B8B-971E-0DB15B9F07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1" y="3294"/>
              <a:ext cx="311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BY" sz="1800" b="1">
                  <a:solidFill>
                    <a:srgbClr val="000000"/>
                  </a:solidFill>
                </a:rPr>
                <a:t>Незначительное повышение температуры тела</a:t>
              </a:r>
              <a:endParaRPr lang="en-US" altLang="ru-BY" sz="1800" b="1">
                <a:solidFill>
                  <a:srgbClr val="000000"/>
                </a:solidFill>
              </a:endParaRPr>
            </a:p>
          </p:txBody>
        </p:sp>
        <p:sp>
          <p:nvSpPr>
            <p:cNvPr id="28687" name="Text Box 21">
              <a:extLst>
                <a:ext uri="{FF2B5EF4-FFF2-40B4-BE49-F238E27FC236}">
                  <a16:creationId xmlns:a16="http://schemas.microsoft.com/office/drawing/2014/main" id="{B7CD5FA7-585B-4299-9AD0-FA4D4FB5CD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9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BY" sz="20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116994-4559-46E5-B144-996B576D4562}"/>
              </a:ext>
            </a:extLst>
          </p:cNvPr>
          <p:cNvSpPr txBox="1"/>
          <p:nvPr/>
        </p:nvSpPr>
        <p:spPr>
          <a:xfrm>
            <a:off x="1662114" y="3749676"/>
            <a:ext cx="66770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Могут развиваться в первые-вторые сутки после вакцинации и исчезнуть в течение 3-х последующих дней.</a:t>
            </a:r>
            <a:endParaRPr lang="ru-BY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75B64C-985B-4139-97DC-657202EBA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8" t="35603" r="68533" b="47189"/>
          <a:stretch/>
        </p:blipFill>
        <p:spPr>
          <a:xfrm>
            <a:off x="8537935" y="597194"/>
            <a:ext cx="1414658" cy="153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85F7B92-89FB-4547-A09D-4D147A478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5" t="51216" r="59326" b="32472"/>
          <a:stretch/>
        </p:blipFill>
        <p:spPr>
          <a:xfrm>
            <a:off x="8564588" y="2105803"/>
            <a:ext cx="1414658" cy="138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18F55B3-944F-467A-B61E-6766628C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56" t="50733" r="23069" b="32226"/>
          <a:stretch/>
        </p:blipFill>
        <p:spPr>
          <a:xfrm>
            <a:off x="8554073" y="3488309"/>
            <a:ext cx="1414658" cy="13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4652D044-43F5-4D7A-AAC7-628D9779A55A}"/>
              </a:ext>
            </a:extLst>
          </p:cNvPr>
          <p:cNvSpPr txBox="1"/>
          <p:nvPr/>
        </p:nvSpPr>
        <p:spPr>
          <a:xfrm>
            <a:off x="1905001" y="4805403"/>
            <a:ext cx="627697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/>
              <a:t>Возможные осложнения COVID-19: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3" tooltip="Острый респираторный дистресс-синдром"/>
              </a:rPr>
              <a:t>острый респираторный дистресс-синдром</a:t>
            </a:r>
            <a:r>
              <a:rPr lang="ru-RU" sz="1400" dirty="0"/>
              <a:t>, от 15 % до 33 %;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4" tooltip="Острая дыхательная недостаточность"/>
              </a:rPr>
              <a:t>острая дыхательная недостаточность</a:t>
            </a:r>
            <a:r>
              <a:rPr lang="ru-RU" sz="1400" dirty="0"/>
              <a:t>, 8 %;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5" tooltip="Острая сердечная недостаточность"/>
              </a:rPr>
              <a:t>острая сердечная недостаточность</a:t>
            </a:r>
            <a:r>
              <a:rPr lang="ru-RU" sz="1400" dirty="0"/>
              <a:t>, от 7 % до 20 %;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вторичная инфекция, от 6 % до 10 %;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6" tooltip="Острая почечная недостаточность"/>
              </a:rPr>
              <a:t>острая почечная недостаточность</a:t>
            </a:r>
            <a:r>
              <a:rPr lang="ru-RU" sz="1400" dirty="0"/>
              <a:t>, от 14 % до 53 %;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7" tooltip="Септический шок"/>
              </a:rPr>
              <a:t>септический шок</a:t>
            </a:r>
            <a:r>
              <a:rPr lang="ru-RU" sz="1400" dirty="0"/>
              <a:t>, от 4 % до 8 %;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hlinkClick r:id="rId8" tooltip="Кардиомиопатии"/>
              </a:rPr>
              <a:t>кардиомиопатии</a:t>
            </a:r>
            <a:r>
              <a:rPr lang="ru-RU" sz="1400" dirty="0"/>
              <a:t>, у 33 % критических и другие.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F44E3-0220-4FF6-A88C-722356963FBE}"/>
              </a:ext>
            </a:extLst>
          </p:cNvPr>
          <p:cNvSpPr txBox="1"/>
          <p:nvPr/>
        </p:nvSpPr>
        <p:spPr>
          <a:xfrm>
            <a:off x="1914640" y="304056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ли заболеть COVID-19 после вакцинации?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4F097-A752-4C24-8A71-A062BCD13F40}"/>
              </a:ext>
            </a:extLst>
          </p:cNvPr>
          <p:cNvSpPr txBox="1"/>
          <p:nvPr/>
        </p:nvSpPr>
        <p:spPr>
          <a:xfrm>
            <a:off x="1734620" y="1120676"/>
            <a:ext cx="8856984" cy="5232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Такие случаи возможны, и здесь важно понимать, что причина, а что следствие. 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Если человек заболел после прививки, значит, в момент вакцинации уже был инфицирован, но из-за отсутствия симптомов не знал об этом.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Если инфицирование произошло незадолго или в день вакцинации, то проведенные до этого тесты на присутствие коронавируса и антител к нему могут быть </a:t>
            </a:r>
            <a:r>
              <a:rPr lang="ru-RU" sz="2000" b="1">
                <a:solidFill>
                  <a:srgbClr val="C00000"/>
                </a:solidFill>
              </a:rPr>
              <a:t>отрицательными.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Заболевание COVID-19 после первой прививки — совпадение, следствие того, что человек был инфицирован или же подхватил вирус сразу после вакцинирования. 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случае заболевания привитого (например, в силу физиологических особенностей) болезнь пройдет в гораздо более мягкой форме: в виде насморка, кашля, возможно с небольшой температурой.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ADF52-39AD-4563-ACD6-B093B0E54580}"/>
              </a:ext>
            </a:extLst>
          </p:cNvPr>
          <p:cNvSpPr txBox="1"/>
          <p:nvPr/>
        </p:nvSpPr>
        <p:spPr>
          <a:xfrm>
            <a:off x="6096000" y="655394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23383-1573-4321-B709-46F9783D6EF9}"/>
              </a:ext>
            </a:extLst>
          </p:cNvPr>
          <p:cNvSpPr txBox="1"/>
          <p:nvPr/>
        </p:nvSpPr>
        <p:spPr>
          <a:xfrm>
            <a:off x="6096000" y="655301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5313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F44E3-0220-4FF6-A88C-722356963FBE}"/>
              </a:ext>
            </a:extLst>
          </p:cNvPr>
          <p:cNvSpPr txBox="1"/>
          <p:nvPr/>
        </p:nvSpPr>
        <p:spPr>
          <a:xfrm>
            <a:off x="2467025" y="84059"/>
            <a:ext cx="7056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ПРОТИВОПОКАЗАНИЯ К ПРОВЕДЕНИЮ ВАКЦИНАЦИИ ПРОТИВ  COVID-19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1383-8DEE-4FBD-88F9-3A116D7EF6A4}"/>
              </a:ext>
            </a:extLst>
          </p:cNvPr>
          <p:cNvSpPr txBox="1"/>
          <p:nvPr/>
        </p:nvSpPr>
        <p:spPr>
          <a:xfrm>
            <a:off x="6405939" y="645333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3EBFE-662A-46E7-AC3A-4F61D44851D3}"/>
              </a:ext>
            </a:extLst>
          </p:cNvPr>
          <p:cNvSpPr txBox="1"/>
          <p:nvPr/>
        </p:nvSpPr>
        <p:spPr>
          <a:xfrm>
            <a:off x="1951434" y="1206594"/>
            <a:ext cx="8486775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Аллергия на какой-либо компонент вакцины.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Аллергические реакции на предыдущие введения каких-либо вакцин в анамнезе (анафилактический шок, ангионевротический отек, одышка и т.п.).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Наличие неконтролируемой эпилепсии или других прогрессирующих заболеваний нервной системы, а также синдром </a:t>
            </a:r>
            <a:r>
              <a:rPr lang="ru-RU" sz="2800" dirty="0" err="1">
                <a:solidFill>
                  <a:srgbClr val="002060"/>
                </a:solidFill>
              </a:rPr>
              <a:t>Гийена</a:t>
            </a:r>
            <a:r>
              <a:rPr lang="ru-RU" sz="2800" dirty="0">
                <a:solidFill>
                  <a:srgbClr val="002060"/>
                </a:solidFill>
              </a:rPr>
              <a:t>-Барре в анамнезе.</a:t>
            </a:r>
            <a:endParaRPr lang="ru-BY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3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F44E3-0220-4FF6-A88C-722356963FBE}"/>
              </a:ext>
            </a:extLst>
          </p:cNvPr>
          <p:cNvSpPr txBox="1"/>
          <p:nvPr/>
        </p:nvSpPr>
        <p:spPr>
          <a:xfrm>
            <a:off x="2467025" y="84059"/>
            <a:ext cx="7056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РЕБЕНКУ ПРОЙТИ ВАКЦИНАЦИЮ ПРОТИВ  COVID-19?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1383-8DEE-4FBD-88F9-3A116D7EF6A4}"/>
              </a:ext>
            </a:extLst>
          </p:cNvPr>
          <p:cNvSpPr txBox="1"/>
          <p:nvPr/>
        </p:nvSpPr>
        <p:spPr>
          <a:xfrm>
            <a:off x="6405939" y="645333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DDBF43A-22B4-4709-B6D6-3857FF22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599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35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F44E3-0220-4FF6-A88C-722356963FBE}"/>
              </a:ext>
            </a:extLst>
          </p:cNvPr>
          <p:cNvSpPr txBox="1"/>
          <p:nvPr/>
        </p:nvSpPr>
        <p:spPr>
          <a:xfrm>
            <a:off x="2467025" y="84059"/>
            <a:ext cx="7056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СДЕЛАТЬ ПРИВИВКУ ПРОТИВ  COVID-19?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97557-5459-4757-B644-E0B4AA812579}"/>
              </a:ext>
            </a:extLst>
          </p:cNvPr>
          <p:cNvSpPr txBox="1"/>
          <p:nvPr/>
        </p:nvSpPr>
        <p:spPr>
          <a:xfrm>
            <a:off x="1433877" y="732814"/>
            <a:ext cx="932424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Во всех поликлиниках города, обслуживающих детское население, а также медицинских кабинетах учреждений образования проводится вакцинация против </a:t>
            </a:r>
            <a:r>
              <a:rPr lang="en-US" sz="2000" b="1" dirty="0">
                <a:solidFill>
                  <a:srgbClr val="002060"/>
                </a:solidFill>
              </a:rPr>
              <a:t>COVID</a:t>
            </a:r>
            <a:r>
              <a:rPr lang="ru-RU" sz="2000" b="1" dirty="0">
                <a:solidFill>
                  <a:srgbClr val="002060"/>
                </a:solidFill>
              </a:rPr>
              <a:t>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1383-8DEE-4FBD-88F9-3A116D7EF6A4}"/>
              </a:ext>
            </a:extLst>
          </p:cNvPr>
          <p:cNvSpPr txBox="1"/>
          <p:nvPr/>
        </p:nvSpPr>
        <p:spPr>
          <a:xfrm>
            <a:off x="6405939" y="645333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97557-5459-4757-B644-E0B4AA812579}"/>
              </a:ext>
            </a:extLst>
          </p:cNvPr>
          <p:cNvSpPr txBox="1"/>
          <p:nvPr/>
        </p:nvSpPr>
        <p:spPr>
          <a:xfrm>
            <a:off x="2081360" y="5426387"/>
            <a:ext cx="80757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Информация на сайте Министерства здравоохранения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(периодически обновляется)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6FDC68-5C4C-47C3-9B77-9F09924E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1" y="1997122"/>
            <a:ext cx="4212956" cy="236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0D0AB5-05B1-4C23-90DE-4862A610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3" y="1997122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BA9C01-7A78-4EF3-9A67-97060AC44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3349497"/>
            <a:ext cx="3028565" cy="207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16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63829-88CB-423B-8FBD-C1B3C27E8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1" y="277814"/>
            <a:ext cx="8531226" cy="5032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ПРОФИЛАКТИЧЕСКИЕ МЕРОПРИЯТИЯ</a:t>
            </a:r>
            <a:endParaRPr lang="ru-BY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7ADD-79F8-4A5C-B8A5-63B18D6B0BBC}"/>
              </a:ext>
            </a:extLst>
          </p:cNvPr>
          <p:cNvSpPr txBox="1"/>
          <p:nvPr/>
        </p:nvSpPr>
        <p:spPr>
          <a:xfrm>
            <a:off x="952501" y="1028700"/>
            <a:ext cx="10810874" cy="52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недопущения ухудшения ситуации по заболеваемости ОРИ, в том числе COVID-19, необходимо соблюдать ряд простых правил:</a:t>
            </a:r>
            <a:endParaRPr lang="ru-BY" sz="10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008C288-F7D2-4650-87C0-7AD69EAAE2E6}"/>
              </a:ext>
            </a:extLst>
          </p:cNvPr>
          <p:cNvGraphicFramePr/>
          <p:nvPr/>
        </p:nvGraphicFramePr>
        <p:xfrm>
          <a:off x="3480068" y="1666036"/>
          <a:ext cx="6838217" cy="475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A4C283-1439-4A77-A931-9E3E68EBF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00" y="2549969"/>
            <a:ext cx="2834168" cy="250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3257881-47FE-4566-911A-C5F3344AAC12}"/>
              </a:ext>
            </a:extLst>
          </p:cNvPr>
          <p:cNvGraphicFramePr/>
          <p:nvPr/>
        </p:nvGraphicFramePr>
        <p:xfrm>
          <a:off x="2087177" y="765265"/>
          <a:ext cx="8372474" cy="287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D:\презентация\283-rebenok-chasto-chihaet-770x515@2x.jpg">
            <a:extLst>
              <a:ext uri="{FF2B5EF4-FFF2-40B4-BE49-F238E27FC236}">
                <a16:creationId xmlns:a16="http://schemas.microsoft.com/office/drawing/2014/main" id="{43EFBA97-C071-4D13-83D8-187983A7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7178" y="3962147"/>
            <a:ext cx="2452248" cy="17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D:\презентация\723x481x144880120_NN_Soaps_web.jpg.pagespeed.ic.o1PhxcPHHQ.jpg">
            <a:extLst>
              <a:ext uri="{FF2B5EF4-FFF2-40B4-BE49-F238E27FC236}">
                <a16:creationId xmlns:a16="http://schemas.microsoft.com/office/drawing/2014/main" id="{E4F221B8-6522-42F5-806A-B948BF57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7402" y="3975720"/>
            <a:ext cx="2452249" cy="173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04931A-B9EB-4DE4-A2FB-818D8F3E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290" y="3968933"/>
            <a:ext cx="2452248" cy="173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DBB8AF-C81D-459D-AFB1-6CFD73A6516D}"/>
              </a:ext>
            </a:extLst>
          </p:cNvPr>
          <p:cNvSpPr txBox="1"/>
          <p:nvPr/>
        </p:nvSpPr>
        <p:spPr>
          <a:xfrm>
            <a:off x="5951984" y="6508648"/>
            <a:ext cx="45879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192BB-ADCA-45E9-BA0C-27D40516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571" y="83629"/>
            <a:ext cx="10100345" cy="3340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НОВОЙ КОРОНАВИРУСНОЙ ИНФЕКЦИИ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4BF875-7D1D-4D53-954C-F806FB04D565}"/>
              </a:ext>
            </a:extLst>
          </p:cNvPr>
          <p:cNvSpPr/>
          <p:nvPr/>
        </p:nvSpPr>
        <p:spPr>
          <a:xfrm>
            <a:off x="761780" y="945606"/>
            <a:ext cx="2975971" cy="19767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Coronaviridae</a:t>
            </a:r>
            <a:r>
              <a:rPr lang="en-US" dirty="0"/>
              <a:t>-</a:t>
            </a:r>
          </a:p>
          <a:p>
            <a:pPr algn="ctr"/>
            <a:r>
              <a:rPr lang="ru-RU" dirty="0"/>
              <a:t>большое семейство РНК-вирусов, способных инфицировать человека и животных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98F31F-0D0B-4134-A4A6-7D157DAA0262}"/>
              </a:ext>
            </a:extLst>
          </p:cNvPr>
          <p:cNvSpPr/>
          <p:nvPr/>
        </p:nvSpPr>
        <p:spPr>
          <a:xfrm>
            <a:off x="4202898" y="643902"/>
            <a:ext cx="3220076" cy="19767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FFC000"/>
                </a:solidFill>
              </a:rPr>
              <a:t>Пути передачи </a:t>
            </a:r>
            <a:r>
              <a:rPr lang="en-US" sz="1600" i="1" dirty="0">
                <a:solidFill>
                  <a:srgbClr val="FFC000"/>
                </a:solidFill>
              </a:rPr>
              <a:t>SARS-CoV-2</a:t>
            </a:r>
            <a:endParaRPr lang="ru-RU" sz="1600" i="1" dirty="0">
              <a:solidFill>
                <a:srgbClr val="FFC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Воздушно-капельный, аэрозольный (при кашле, чихании, разговоре)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Воздушно-пылевой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Контактный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Фекально-оральный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01FB3D-8BF8-44D2-A6DE-BC0E1E5D2BD4}"/>
              </a:ext>
            </a:extLst>
          </p:cNvPr>
          <p:cNvSpPr/>
          <p:nvPr/>
        </p:nvSpPr>
        <p:spPr>
          <a:xfrm>
            <a:off x="8106681" y="932381"/>
            <a:ext cx="2712663" cy="19767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FFC000"/>
                </a:solidFill>
              </a:rPr>
              <a:t>Факторы передачи </a:t>
            </a:r>
            <a:r>
              <a:rPr lang="en-US" sz="1400" i="1" dirty="0">
                <a:solidFill>
                  <a:srgbClr val="FFC000"/>
                </a:solidFill>
              </a:rPr>
              <a:t>SARS-CoV-2</a:t>
            </a:r>
            <a:endParaRPr lang="ru-RU" sz="1400" i="1" dirty="0">
              <a:solidFill>
                <a:srgbClr val="FFC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Воздух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Пищевые продукты и предметы обихода, контаминированные вирусом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13CBCB-2CFC-4082-B493-B27B96572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55600" r="20075" b="17800"/>
          <a:stretch/>
        </p:blipFill>
        <p:spPr>
          <a:xfrm>
            <a:off x="1131366" y="3464955"/>
            <a:ext cx="9144000" cy="288032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21B6920-F58F-4272-ADF2-9A4E78F6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4" y="2700251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AFFE1A-8C5F-4DEE-B2AD-B866E13447FE}"/>
              </a:ext>
            </a:extLst>
          </p:cNvPr>
          <p:cNvSpPr txBox="1"/>
          <p:nvPr/>
        </p:nvSpPr>
        <p:spPr>
          <a:xfrm>
            <a:off x="4946073" y="654353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effectLst/>
              </a:rPr>
              <a:t>ГУ «Республиканский центр гигиены, эпидемиологии и общественного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344521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F050469F-9AB6-4D7E-966C-AD51BD2F0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1555751"/>
            <a:ext cx="10972800" cy="1873249"/>
          </a:xfrm>
        </p:spPr>
        <p:txBody>
          <a:bodyPr/>
          <a:lstStyle/>
          <a:p>
            <a:pPr algn="ctr" eaLnBrk="1" hangingPunct="1"/>
            <a:r>
              <a:rPr lang="ru-RU" altLang="ru-BY" sz="6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BY" altLang="ru-BY" sz="6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5CE66-09F6-494F-8501-A1670988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95" y="3317322"/>
            <a:ext cx="6328305" cy="295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_0">
            <a:extLst>
              <a:ext uri="{FF2B5EF4-FFF2-40B4-BE49-F238E27FC236}">
                <a16:creationId xmlns:a16="http://schemas.microsoft.com/office/drawing/2014/main" id="{6229D85C-A457-474A-BAD0-34A28E33731A}"/>
              </a:ext>
            </a:extLst>
          </p:cNvPr>
          <p:cNvSpPr/>
          <p:nvPr/>
        </p:nvSpPr>
        <p:spPr>
          <a:xfrm>
            <a:off x="1524001" y="23774"/>
            <a:ext cx="9143999" cy="69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Эпидемиологическая ситуация по заболеваемости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инфекцией 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мире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67B27-FCD4-4175-B197-E381A42FD717}"/>
              </a:ext>
            </a:extLst>
          </p:cNvPr>
          <p:cNvSpPr txBox="1"/>
          <p:nvPr/>
        </p:nvSpPr>
        <p:spPr>
          <a:xfrm>
            <a:off x="6228578" y="1319160"/>
            <a:ext cx="4136066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13 января 2022 года вариант </a:t>
            </a:r>
            <a:r>
              <a:rPr lang="ru-RU" sz="15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Omicron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 во всех странах ЕС/ЕЭЗ.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F7AE4-6DA1-45A5-8F51-450840178754}"/>
              </a:ext>
            </a:extLst>
          </p:cNvPr>
          <p:cNvSpPr txBox="1"/>
          <p:nvPr/>
        </p:nvSpPr>
        <p:spPr>
          <a:xfrm>
            <a:off x="6935757" y="801034"/>
            <a:ext cx="2733249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r>
              <a:rPr lang="ru-RU" dirty="0">
                <a:solidFill>
                  <a:prstClr val="black"/>
                </a:solidFill>
              </a:rPr>
              <a:t>По состоянию на </a:t>
            </a:r>
            <a:r>
              <a:rPr lang="ru-RU" dirty="0"/>
              <a:t>19.01.2022</a:t>
            </a:r>
            <a:endParaRPr lang="x-none" dirty="0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7E6553F7-DDB5-4417-86EF-4DD9C1CBA764}"/>
              </a:ext>
            </a:extLst>
          </p:cNvPr>
          <p:cNvGraphicFramePr/>
          <p:nvPr/>
        </p:nvGraphicFramePr>
        <p:xfrm>
          <a:off x="1789688" y="782925"/>
          <a:ext cx="3937308" cy="217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A71DC9-5AC4-4009-9F16-5B4365784A19}"/>
              </a:ext>
            </a:extLst>
          </p:cNvPr>
          <p:cNvSpPr txBox="1"/>
          <p:nvPr/>
        </p:nvSpPr>
        <p:spPr>
          <a:xfrm>
            <a:off x="1656578" y="2894404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данным Европейского центра профилактики и контроля заболеваний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Omicron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VOC демонстрирует значительное преимущество в росте по сравнению с Delta VOC и, вероятно, превзойдет Delta VOC. </a:t>
            </a:r>
            <a:endParaRPr lang="x-none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28A04-79D2-4AFE-8334-F6667B58E752}"/>
              </a:ext>
            </a:extLst>
          </p:cNvPr>
          <p:cNvSpPr txBox="1"/>
          <p:nvPr/>
        </p:nvSpPr>
        <p:spPr>
          <a:xfrm>
            <a:off x="6393963" y="4871597"/>
            <a:ext cx="406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defTabSz="457200">
              <a:defRPr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оценкам Европейского центра профилактики и контроля заболеваний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Omicron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станет доминирующим вариантом не позднее февраля 2022 года</a:t>
            </a:r>
            <a:endParaRPr lang="x-none" sz="1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E246E-0A71-46EE-AFBF-8A8DAF9D8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5832" y="4115714"/>
            <a:ext cx="4743450" cy="26359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DEA75F-A128-45B2-9EEA-B7DDDFE9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071" t="39768" r="30892" b="9970"/>
          <a:stretch/>
        </p:blipFill>
        <p:spPr>
          <a:xfrm>
            <a:off x="6327957" y="2169542"/>
            <a:ext cx="3937308" cy="25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441378" y="622998"/>
          <a:ext cx="9578314" cy="652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276000-5168-4ED2-A464-0C1A7E847866}"/>
              </a:ext>
            </a:extLst>
          </p:cNvPr>
          <p:cNvSpPr txBox="1">
            <a:spLocks/>
          </p:cNvSpPr>
          <p:nvPr/>
        </p:nvSpPr>
        <p:spPr>
          <a:xfrm>
            <a:off x="1970088" y="230910"/>
            <a:ext cx="8518400" cy="5269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ВОЗРАСТНАЯ СТРУКТУРА ЗАБОЛЕВШИХ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РЕСПУБЛИКЕ БЕЛАРУСЬ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647F8-7EAF-47F5-8707-37519B9DD86D}"/>
              </a:ext>
            </a:extLst>
          </p:cNvPr>
          <p:cNvSpPr txBox="1"/>
          <p:nvPr/>
        </p:nvSpPr>
        <p:spPr>
          <a:xfrm>
            <a:off x="4946073" y="654353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effectLst/>
              </a:rPr>
              <a:t>ГУ «Республиканский центр гигиены, эпидемиологии и общественного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67797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5_0">
            <a:extLst>
              <a:ext uri="{FF2B5EF4-FFF2-40B4-BE49-F238E27FC236}">
                <a16:creationId xmlns:a16="http://schemas.microsoft.com/office/drawing/2014/main" id="{0AD8D809-17AB-4C99-94C3-A9A5AD666AEA}"/>
              </a:ext>
            </a:extLst>
          </p:cNvPr>
          <p:cNvSpPr/>
          <p:nvPr/>
        </p:nvSpPr>
        <p:spPr>
          <a:xfrm>
            <a:off x="1524001" y="23774"/>
            <a:ext cx="9143999" cy="69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5F2E60-A2A4-4832-B096-96E77360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91" y="194950"/>
            <a:ext cx="3017240" cy="226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391B900D-C9CB-452B-9F32-11281F45C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632938"/>
              </p:ext>
            </p:extLst>
          </p:nvPr>
        </p:nvGraphicFramePr>
        <p:xfrm>
          <a:off x="642691" y="443345"/>
          <a:ext cx="8128000" cy="621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DA6CC38-7B30-407A-92E1-2E22154E77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49" y="2706275"/>
            <a:ext cx="3025124" cy="302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AB7D8-B820-48C3-B610-88E549BE92F2}"/>
              </a:ext>
            </a:extLst>
          </p:cNvPr>
          <p:cNvSpPr txBox="1"/>
          <p:nvPr/>
        </p:nvSpPr>
        <p:spPr>
          <a:xfrm>
            <a:off x="4294909" y="654763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effectLst/>
              </a:rPr>
              <a:t>Соколова М.В., главный врач УЗ «ГДИКБ»</a:t>
            </a:r>
          </a:p>
        </p:txBody>
      </p:sp>
    </p:spTree>
    <p:extLst>
      <p:ext uri="{BB962C8B-B14F-4D97-AF65-F5344CB8AC3E}">
        <p14:creationId xmlns:p14="http://schemas.microsoft.com/office/powerpoint/2010/main" val="13250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AB3BB-79E5-4680-8EBE-E5ED45E69EC0}"/>
              </a:ext>
            </a:extLst>
          </p:cNvPr>
          <p:cNvSpPr txBox="1"/>
          <p:nvPr/>
        </p:nvSpPr>
        <p:spPr>
          <a:xfrm>
            <a:off x="6132004" y="6552886"/>
            <a:ext cx="45879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bg1"/>
                </a:solidFill>
                <a:latin typeface="+mj-lt"/>
              </a:rPr>
              <a:t>ГУ «Республиканский центр гигиены, эпидемиологии и общественного здоровья»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5850588-D12C-4A7D-B758-6DB28076CBD4}"/>
              </a:ext>
            </a:extLst>
          </p:cNvPr>
          <p:cNvSpPr txBox="1">
            <a:spLocks/>
          </p:cNvSpPr>
          <p:nvPr/>
        </p:nvSpPr>
        <p:spPr>
          <a:xfrm>
            <a:off x="1678148" y="83629"/>
            <a:ext cx="8313140" cy="334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ОСОБЕННОСТИ 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233A2C5-8654-49B5-9017-9D06F0B8C0FE}"/>
              </a:ext>
            </a:extLst>
          </p:cNvPr>
          <p:cNvSpPr/>
          <p:nvPr/>
        </p:nvSpPr>
        <p:spPr>
          <a:xfrm>
            <a:off x="1572094" y="637834"/>
            <a:ext cx="352839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Формы тяжести: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Легкая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Средняя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Тяжелая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Крайне тяжелая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C94E76D-867F-41D2-9D6C-B1171ED46E00}"/>
              </a:ext>
            </a:extLst>
          </p:cNvPr>
          <p:cNvSpPr/>
          <p:nvPr/>
        </p:nvSpPr>
        <p:spPr>
          <a:xfrm>
            <a:off x="1572094" y="2226107"/>
            <a:ext cx="3528392" cy="1418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 50% инфицированных заболевание протекает </a:t>
            </a:r>
            <a:r>
              <a:rPr lang="ru-RU" b="1" dirty="0">
                <a:solidFill>
                  <a:srgbClr val="002060"/>
                </a:solidFill>
              </a:rPr>
              <a:t>бессимптомно.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Однако, эти люди могут распространять вирус!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4A598-C571-4A52-B038-1C526EA8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9" t="38410" r="32156" b="26116"/>
          <a:stretch/>
        </p:blipFill>
        <p:spPr>
          <a:xfrm>
            <a:off x="1057014" y="3779958"/>
            <a:ext cx="4924338" cy="277292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3D07D85-6663-440F-AA65-8FFD6A3363F9}"/>
              </a:ext>
            </a:extLst>
          </p:cNvPr>
          <p:cNvSpPr/>
          <p:nvPr/>
        </p:nvSpPr>
        <p:spPr>
          <a:xfrm>
            <a:off x="5595456" y="587069"/>
            <a:ext cx="5243119" cy="2206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002060"/>
                </a:solidFill>
              </a:rPr>
              <a:t>Клинические симптомы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Лихорадка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Непродуктивный кашель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Интоксикация (слабость, миалгия, тошнота)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Боль в горле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Заложенность носа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Боли в животе, диарея, рвота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D3A6A9-2C65-4246-9F9A-13E0A6DC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34" y="2793534"/>
            <a:ext cx="3528393" cy="198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C5684F-D7FF-454B-B494-02421D96F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55" y="4697989"/>
            <a:ext cx="3126297" cy="207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EBE67F-9B4F-4D7B-9ACD-8BD1ABB96CD2}"/>
              </a:ext>
            </a:extLst>
          </p:cNvPr>
          <p:cNvSpPr txBox="1"/>
          <p:nvPr/>
        </p:nvSpPr>
        <p:spPr>
          <a:xfrm>
            <a:off x="0" y="6497607"/>
            <a:ext cx="11550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effectLst/>
              </a:rPr>
              <a:t>Методические рекомендации</a:t>
            </a:r>
            <a:br>
              <a:rPr lang="ru-RU" sz="900" dirty="0">
                <a:effectLst/>
              </a:rPr>
            </a:br>
            <a:r>
              <a:rPr lang="ru-RU" sz="900" dirty="0">
                <a:effectLst/>
              </a:rPr>
              <a:t>«Особенности клинических проявлений и лечения заболевания, вызванного новой коронавирусной инфекцией (COVID-19) у детей», Российская Федерация</a:t>
            </a:r>
          </a:p>
        </p:txBody>
      </p:sp>
    </p:spTree>
    <p:extLst>
      <p:ext uri="{BB962C8B-B14F-4D97-AF65-F5344CB8AC3E}">
        <p14:creationId xmlns:p14="http://schemas.microsoft.com/office/powerpoint/2010/main" val="23272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5_0">
            <a:extLst>
              <a:ext uri="{FF2B5EF4-FFF2-40B4-BE49-F238E27FC236}">
                <a16:creationId xmlns:a16="http://schemas.microsoft.com/office/drawing/2014/main" id="{0AD8D809-17AB-4C99-94C3-A9A5AD666AEA}"/>
              </a:ext>
            </a:extLst>
          </p:cNvPr>
          <p:cNvSpPr/>
          <p:nvPr/>
        </p:nvSpPr>
        <p:spPr>
          <a:xfrm>
            <a:off x="1238437" y="208342"/>
            <a:ext cx="8584437" cy="69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 РИСКА ТЯЖЕЛОГО ТЕЧЕНИЯ 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5F2E60-A2A4-4832-B096-96E77360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28" y="97506"/>
            <a:ext cx="1951204" cy="146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F4A22DD-BBED-4A04-8063-725CF8502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318854"/>
              </p:ext>
            </p:extLst>
          </p:nvPr>
        </p:nvGraphicFramePr>
        <p:xfrm>
          <a:off x="251668" y="10247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DAB99-0D55-41A5-94A3-54DBEF51B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7" y="1888466"/>
            <a:ext cx="3643745" cy="204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61901B-A708-4DC1-B42E-28CC837CCC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7" y="4209847"/>
            <a:ext cx="3643747" cy="204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4EE7D-B623-4447-B55F-019A95EE775D}"/>
              </a:ext>
            </a:extLst>
          </p:cNvPr>
          <p:cNvSpPr txBox="1"/>
          <p:nvPr/>
        </p:nvSpPr>
        <p:spPr>
          <a:xfrm>
            <a:off x="110836" y="6464992"/>
            <a:ext cx="10300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Методические рекомендации</a:t>
            </a:r>
          </a:p>
          <a:p>
            <a:r>
              <a:rPr lang="ru-RU" sz="900" dirty="0"/>
              <a:t>«Особенности клинических проявлений и лечения заболевания, вызванного новой коронавирусной инфекцией (COVID-19) у детей»</a:t>
            </a:r>
            <a:endParaRPr lang="ru-BY" sz="900" dirty="0"/>
          </a:p>
        </p:txBody>
      </p:sp>
    </p:spTree>
    <p:extLst>
      <p:ext uri="{BB962C8B-B14F-4D97-AF65-F5344CB8AC3E}">
        <p14:creationId xmlns:p14="http://schemas.microsoft.com/office/powerpoint/2010/main" val="400930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95684-F789-4BCB-A39D-E70875A6780A}"/>
              </a:ext>
            </a:extLst>
          </p:cNvPr>
          <p:cNvSpPr txBox="1"/>
          <p:nvPr/>
        </p:nvSpPr>
        <p:spPr>
          <a:xfrm>
            <a:off x="2135560" y="892598"/>
            <a:ext cx="79928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Вакцинация </a:t>
            </a:r>
            <a:r>
              <a:rPr lang="ru-RU" sz="2400" dirty="0">
                <a:solidFill>
                  <a:srgbClr val="002060"/>
                </a:solidFill>
              </a:rPr>
              <a:t>– это простой, безопасный и эффективный способ </a:t>
            </a:r>
            <a:r>
              <a:rPr lang="ru-RU" sz="2400" b="1" dirty="0">
                <a:solidFill>
                  <a:srgbClr val="002060"/>
                </a:solidFill>
              </a:rPr>
              <a:t>специфической защиты </a:t>
            </a:r>
            <a:r>
              <a:rPr lang="ru-RU" sz="2400" dirty="0">
                <a:solidFill>
                  <a:srgbClr val="002060"/>
                </a:solidFill>
              </a:rPr>
              <a:t>от болезней до того, как человек вступит в контакт с их возбудителями.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Вакцинация задействует естественные защитные механизмы организма для формирования устойчивости к ряду инфекционных заболеваний и делает иммунную систему сильнее.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53A6D7-2FEA-4532-95D5-D4D053FC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88641"/>
            <a:ext cx="2322909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EA46532-26AD-4375-8A37-996AFD3B6636}"/>
              </a:ext>
            </a:extLst>
          </p:cNvPr>
          <p:cNvGraphicFramePr/>
          <p:nvPr/>
        </p:nvGraphicFramePr>
        <p:xfrm>
          <a:off x="3084004" y="3939586"/>
          <a:ext cx="609600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41A1D0-3AEF-499E-8D7D-F588BD54B289}"/>
              </a:ext>
            </a:extLst>
          </p:cNvPr>
          <p:cNvSpPr txBox="1"/>
          <p:nvPr/>
        </p:nvSpPr>
        <p:spPr>
          <a:xfrm>
            <a:off x="4946073" y="654353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effectLst/>
              </a:rPr>
              <a:t>ГУ «Республиканский центр гигиены, эпидемиологии и общественного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42304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669248-1135-4D73-862C-B6512A13F0B3}"/>
              </a:ext>
            </a:extLst>
          </p:cNvPr>
          <p:cNvSpPr txBox="1"/>
          <p:nvPr/>
        </p:nvSpPr>
        <p:spPr>
          <a:xfrm>
            <a:off x="1447800" y="264840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ВАКЦИНАЦИЯ ВЕДЕТ К СНИЖЕНИЮ ЧИСЛА СМЕРТЕЛЬНЫХ ИСХОДОВ ОТ 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x-none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8E7F5-DD48-4BB5-B0A8-677B0B25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30" y="971551"/>
            <a:ext cx="5001657" cy="5343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9424F-B521-4A6F-B3D3-92F92290E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02" y="957264"/>
            <a:ext cx="6913868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74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2291</Words>
  <Application>Microsoft Office PowerPoint</Application>
  <PresentationFormat>Широкоэкранный</PresentationFormat>
  <Paragraphs>204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 Neue</vt:lpstr>
      <vt:lpstr>Tahoma</vt:lpstr>
      <vt:lpstr>Times New Roman</vt:lpstr>
      <vt:lpstr>Wingdings</vt:lpstr>
      <vt:lpstr>Тема Office</vt:lpstr>
      <vt:lpstr>ВАКЦИНАЦИЯ ПРОТИВ  COVID-19 СРЕДИ ДЕТЕЙ  12-17 ЛЕТ</vt:lpstr>
      <vt:lpstr>РАСПРОСТРАНЕНИЕ НОВОЙ КОРОНАВИРУСНОЙ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Инактивированная (убитая) вакцина против SARS-CoV-2 (клетки Веро)/BBIBP-CorV/Covilo</vt:lpstr>
      <vt:lpstr>ВОЗМОЖНЫЕ РЕАКЦИИ ПОСЛЕ ВАКЦИНАЦИИ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ПРОФИЛАКТИЧЕСКИЕ МЕРОПРИЯТИЯ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Мария В. Навышная</cp:lastModifiedBy>
  <cp:revision>26</cp:revision>
  <dcterms:created xsi:type="dcterms:W3CDTF">2021-06-25T08:46:26Z</dcterms:created>
  <dcterms:modified xsi:type="dcterms:W3CDTF">2022-01-21T13:34:24Z</dcterms:modified>
</cp:coreProperties>
</file>